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Ultra-Bold Italics" charset="1" panose="00000900000000000000"/>
      <p:regular r:id="rId17"/>
    </p:embeddedFont>
    <p:embeddedFont>
      <p:font typeface="Open Sans Bold" charset="1" panose="020B0806030504020204"/>
      <p:regular r:id="rId18"/>
    </p:embeddedFont>
    <p:embeddedFont>
      <p:font typeface="Open Sans" charset="1" panose="020B0606030504020204"/>
      <p:regular r:id="rId19"/>
    </p:embeddedFont>
    <p:embeddedFont>
      <p:font typeface="Montserrat" charset="1" panose="00000500000000000000"/>
      <p:regular r:id="rId20"/>
    </p:embeddedFont>
    <p:embeddedFont>
      <p:font typeface="Montserrat Ultra-Bold" charset="1" panose="00000900000000000000"/>
      <p:regular r:id="rId21"/>
    </p:embeddedFont>
    <p:embeddedFont>
      <p:font typeface="Montserrat Bold" charset="1" panose="00000800000000000000"/>
      <p:regular r:id="rId22"/>
    </p:embeddedFont>
    <p:embeddedFont>
      <p:font typeface="Montserrat Bold Italics"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666" r="0" b="-2666"/>
            </a:stretch>
          </a:blipFill>
        </p:spPr>
      </p:sp>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60127" y="342799"/>
            <a:ext cx="2506064" cy="1506536"/>
          </a:xfrm>
          <a:custGeom>
            <a:avLst/>
            <a:gdLst/>
            <a:ahLst/>
            <a:cxnLst/>
            <a:rect r="r" b="b" t="t" l="l"/>
            <a:pathLst>
              <a:path h="1506536" w="2506064">
                <a:moveTo>
                  <a:pt x="0" y="0"/>
                </a:moveTo>
                <a:lnTo>
                  <a:pt x="2506064" y="0"/>
                </a:lnTo>
                <a:lnTo>
                  <a:pt x="2506064" y="1506536"/>
                </a:lnTo>
                <a:lnTo>
                  <a:pt x="0" y="1506536"/>
                </a:lnTo>
                <a:lnTo>
                  <a:pt x="0" y="0"/>
                </a:lnTo>
                <a:close/>
              </a:path>
            </a:pathLst>
          </a:custGeom>
          <a:blipFill>
            <a:blip r:embed="rId5"/>
            <a:stretch>
              <a:fillRect l="0" t="0" r="0" b="0"/>
            </a:stretch>
          </a:blipFill>
        </p:spPr>
      </p:sp>
      <p:sp>
        <p:nvSpPr>
          <p:cNvPr name="Freeform 7" id="7"/>
          <p:cNvSpPr/>
          <p:nvPr/>
        </p:nvSpPr>
        <p:spPr>
          <a:xfrm flipH="false" flipV="false" rot="0">
            <a:off x="16647886" y="299928"/>
            <a:ext cx="1457544" cy="1457544"/>
          </a:xfrm>
          <a:custGeom>
            <a:avLst/>
            <a:gdLst/>
            <a:ahLst/>
            <a:cxnLst/>
            <a:rect r="r" b="b" t="t" l="l"/>
            <a:pathLst>
              <a:path h="1457544" w="1457544">
                <a:moveTo>
                  <a:pt x="0" y="0"/>
                </a:moveTo>
                <a:lnTo>
                  <a:pt x="1457544" y="0"/>
                </a:lnTo>
                <a:lnTo>
                  <a:pt x="1457544" y="1457544"/>
                </a:lnTo>
                <a:lnTo>
                  <a:pt x="0" y="1457544"/>
                </a:lnTo>
                <a:lnTo>
                  <a:pt x="0" y="0"/>
                </a:lnTo>
                <a:close/>
              </a:path>
            </a:pathLst>
          </a:custGeom>
          <a:blipFill>
            <a:blip r:embed="rId6"/>
            <a:stretch>
              <a:fillRect l="0" t="0" r="0" b="0"/>
            </a:stretch>
          </a:blipFill>
        </p:spPr>
      </p:sp>
      <p:sp>
        <p:nvSpPr>
          <p:cNvPr name="TextBox 8" id="8"/>
          <p:cNvSpPr txBox="true"/>
          <p:nvPr/>
        </p:nvSpPr>
        <p:spPr>
          <a:xfrm rot="0">
            <a:off x="1028700" y="4323422"/>
            <a:ext cx="12205814" cy="3122295"/>
          </a:xfrm>
          <a:prstGeom prst="rect">
            <a:avLst/>
          </a:prstGeom>
        </p:spPr>
        <p:txBody>
          <a:bodyPr anchor="t" rtlCol="false" tIns="0" lIns="0" bIns="0" rIns="0">
            <a:spAutoFit/>
          </a:bodyPr>
          <a:lstStyle/>
          <a:p>
            <a:pPr algn="l">
              <a:lnSpc>
                <a:spcPts val="8189"/>
              </a:lnSpc>
            </a:pPr>
            <a:r>
              <a:rPr lang="en-US" b="true" sz="6999" i="true" spc="-412">
                <a:solidFill>
                  <a:srgbClr val="FFFFFF"/>
                </a:solidFill>
                <a:latin typeface="Montserrat Ultra-Bold Italics"/>
                <a:ea typeface="Montserrat Ultra-Bold Italics"/>
                <a:cs typeface="Montserrat Ultra-Bold Italics"/>
                <a:sym typeface="Montserrat Ultra-Bold Italics"/>
              </a:rPr>
              <a:t>DÉTECTION ET RECONNAISSANCE D’OBJETS AVEC SIFT</a:t>
            </a:r>
          </a:p>
        </p:txBody>
      </p:sp>
      <p:sp>
        <p:nvSpPr>
          <p:cNvPr name="TextBox 9" id="9"/>
          <p:cNvSpPr txBox="true"/>
          <p:nvPr/>
        </p:nvSpPr>
        <p:spPr>
          <a:xfrm rot="0">
            <a:off x="8414836" y="8615788"/>
            <a:ext cx="4288149" cy="1328415"/>
          </a:xfrm>
          <a:prstGeom prst="rect">
            <a:avLst/>
          </a:prstGeom>
        </p:spPr>
        <p:txBody>
          <a:bodyPr anchor="t" rtlCol="false" tIns="0" lIns="0" bIns="0" rIns="0">
            <a:spAutoFit/>
          </a:bodyPr>
          <a:lstStyle/>
          <a:p>
            <a:pPr algn="ctr">
              <a:lnSpc>
                <a:spcPts val="2926"/>
              </a:lnSpc>
            </a:pPr>
            <a:r>
              <a:rPr lang="en-US" b="true" sz="2090">
                <a:solidFill>
                  <a:srgbClr val="FFFFFF"/>
                </a:solidFill>
                <a:latin typeface="Open Sans Bold"/>
                <a:ea typeface="Open Sans Bold"/>
                <a:cs typeface="Open Sans Bold"/>
                <a:sym typeface="Open Sans Bold"/>
              </a:rPr>
              <a:t>Auteurs :</a:t>
            </a:r>
          </a:p>
          <a:p>
            <a:pPr algn="ctr">
              <a:lnSpc>
                <a:spcPts val="2636"/>
              </a:lnSpc>
            </a:pPr>
            <a:r>
              <a:rPr lang="en-US" sz="1883">
                <a:solidFill>
                  <a:srgbClr val="FFFFFF"/>
                </a:solidFill>
                <a:latin typeface="Open Sans"/>
                <a:ea typeface="Open Sans"/>
                <a:cs typeface="Open Sans"/>
                <a:sym typeface="Open Sans"/>
              </a:rPr>
              <a:t>EBWALA EBWALETTE Priscille</a:t>
            </a:r>
          </a:p>
          <a:p>
            <a:pPr algn="ctr">
              <a:lnSpc>
                <a:spcPts val="2636"/>
              </a:lnSpc>
            </a:pPr>
            <a:r>
              <a:rPr lang="en-US" sz="1883">
                <a:solidFill>
                  <a:srgbClr val="FFFFFF"/>
                </a:solidFill>
                <a:latin typeface="Open Sans"/>
                <a:ea typeface="Open Sans"/>
                <a:cs typeface="Open Sans"/>
                <a:sym typeface="Open Sans"/>
              </a:rPr>
              <a:t>DIALLO Ibrahima</a:t>
            </a:r>
          </a:p>
          <a:p>
            <a:pPr algn="ctr">
              <a:lnSpc>
                <a:spcPts val="2636"/>
              </a:lnSpc>
            </a:pPr>
          </a:p>
        </p:txBody>
      </p:sp>
      <p:sp>
        <p:nvSpPr>
          <p:cNvPr name="TextBox 10" id="10"/>
          <p:cNvSpPr txBox="true"/>
          <p:nvPr/>
        </p:nvSpPr>
        <p:spPr>
          <a:xfrm rot="0">
            <a:off x="14405870" y="8615788"/>
            <a:ext cx="3882130" cy="1234440"/>
          </a:xfrm>
          <a:prstGeom prst="rect">
            <a:avLst/>
          </a:prstGeom>
        </p:spPr>
        <p:txBody>
          <a:bodyPr anchor="t" rtlCol="false" tIns="0" lIns="0" bIns="0" rIns="0">
            <a:spAutoFit/>
          </a:bodyPr>
          <a:lstStyle/>
          <a:p>
            <a:pPr algn="ctr">
              <a:lnSpc>
                <a:spcPts val="3359"/>
              </a:lnSpc>
            </a:pPr>
            <a:r>
              <a:rPr lang="en-US" sz="2400" b="true">
                <a:solidFill>
                  <a:srgbClr val="FFFFFF"/>
                </a:solidFill>
                <a:latin typeface="Open Sans Bold"/>
                <a:ea typeface="Open Sans Bold"/>
                <a:cs typeface="Open Sans Bold"/>
                <a:sym typeface="Open Sans Bold"/>
              </a:rPr>
              <a:t>Encadran</a:t>
            </a:r>
            <a:r>
              <a:rPr lang="en-US" b="true" sz="2400">
                <a:solidFill>
                  <a:srgbClr val="FFFFFF"/>
                </a:solidFill>
                <a:latin typeface="Open Sans Bold"/>
                <a:ea typeface="Open Sans Bold"/>
                <a:cs typeface="Open Sans Bold"/>
                <a:sym typeface="Open Sans Bold"/>
              </a:rPr>
              <a:t>t : </a:t>
            </a:r>
          </a:p>
          <a:p>
            <a:pPr algn="ctr">
              <a:lnSpc>
                <a:spcPts val="3359"/>
              </a:lnSpc>
            </a:pPr>
            <a:r>
              <a:rPr lang="en-US" sz="2400">
                <a:solidFill>
                  <a:srgbClr val="FFFFFF"/>
                </a:solidFill>
                <a:latin typeface="Open Sans"/>
                <a:ea typeface="Open Sans"/>
                <a:cs typeface="Open Sans"/>
                <a:sym typeface="Open Sans"/>
              </a:rPr>
              <a:t>Pr. Nguyễn Thị Oanh</a:t>
            </a:r>
          </a:p>
          <a:p>
            <a:pPr algn="ctr">
              <a:lnSpc>
                <a:spcPts val="3359"/>
              </a:lnSpc>
            </a:pPr>
          </a:p>
        </p:txBody>
      </p:sp>
      <p:sp>
        <p:nvSpPr>
          <p:cNvPr name="TextBox 11" id="11"/>
          <p:cNvSpPr txBox="true"/>
          <p:nvPr/>
        </p:nvSpPr>
        <p:spPr>
          <a:xfrm rot="0">
            <a:off x="17795792" y="9812128"/>
            <a:ext cx="152400" cy="190500"/>
          </a:xfrm>
          <a:prstGeom prst="rect">
            <a:avLst/>
          </a:prstGeom>
        </p:spPr>
        <p:txBody>
          <a:bodyPr anchor="t" rtlCol="false" tIns="0" lIns="0" bIns="0" rIns="0" wrap="none">
            <a:spAutoFit/>
          </a:bodyPr>
          <a:lstStyle/>
          <a:p>
            <a:pPr algn="ctr">
              <a:lnSpc>
                <a:spcPts val="3359"/>
              </a:lnSpc>
              <a:spcBef>
                <a:spcPct val="0"/>
              </a:spcBef>
            </a:pPr>
            <a:r>
              <a:rPr lang="en-US" sz="2399">
                <a:solidFill>
                  <a:srgbClr val="FFFFFF"/>
                </a:solidFill>
                <a:latin typeface="Open Sans"/>
                <a:ea typeface="Open Sans"/>
                <a:cs typeface="Open Sans"/>
                <a:sym typeface="Open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sp>
        <p:nvSpPr>
          <p:cNvPr name="Freeform 5" id="5"/>
          <p:cNvSpPr/>
          <p:nvPr/>
        </p:nvSpPr>
        <p:spPr>
          <a:xfrm flipH="false" flipV="false" rot="0">
            <a:off x="1028700" y="2457225"/>
            <a:ext cx="8396136" cy="6272113"/>
          </a:xfrm>
          <a:custGeom>
            <a:avLst/>
            <a:gdLst/>
            <a:ahLst/>
            <a:cxnLst/>
            <a:rect r="r" b="b" t="t" l="l"/>
            <a:pathLst>
              <a:path h="6272113" w="8396136">
                <a:moveTo>
                  <a:pt x="0" y="0"/>
                </a:moveTo>
                <a:lnTo>
                  <a:pt x="8396136" y="0"/>
                </a:lnTo>
                <a:lnTo>
                  <a:pt x="8396136" y="6272113"/>
                </a:lnTo>
                <a:lnTo>
                  <a:pt x="0" y="6272113"/>
                </a:lnTo>
                <a:lnTo>
                  <a:pt x="0" y="0"/>
                </a:lnTo>
                <a:close/>
              </a:path>
            </a:pathLst>
          </a:custGeom>
          <a:blipFill>
            <a:blip r:embed="rId4"/>
            <a:stretch>
              <a:fillRect l="0" t="0" r="0" b="0"/>
            </a:stretch>
          </a:blipFill>
        </p:spPr>
      </p:sp>
      <p:sp>
        <p:nvSpPr>
          <p:cNvPr name="TextBox 6" id="6"/>
          <p:cNvSpPr txBox="true"/>
          <p:nvPr/>
        </p:nvSpPr>
        <p:spPr>
          <a:xfrm rot="0">
            <a:off x="3277550" y="1026224"/>
            <a:ext cx="11546443" cy="798542"/>
          </a:xfrm>
          <a:prstGeom prst="rect">
            <a:avLst/>
          </a:prstGeom>
        </p:spPr>
        <p:txBody>
          <a:bodyPr anchor="t" rtlCol="false" tIns="0" lIns="0" bIns="0" rIns="0">
            <a:spAutoFit/>
          </a:bodyPr>
          <a:lstStyle/>
          <a:p>
            <a:pPr algn="l">
              <a:lnSpc>
                <a:spcPts val="5958"/>
              </a:lnSpc>
            </a:pPr>
            <a:r>
              <a:rPr lang="en-US" b="true" sz="6080" i="true" spc="-358">
                <a:solidFill>
                  <a:srgbClr val="FFFFFF"/>
                </a:solidFill>
                <a:latin typeface="Montserrat Ultra-Bold Italics"/>
                <a:ea typeface="Montserrat Ultra-Bold Italics"/>
                <a:cs typeface="Montserrat Ultra-Bold Italics"/>
                <a:sym typeface="Montserrat Ultra-Bold Italics"/>
              </a:rPr>
              <a:t>RESULTATS &amp; EVALUATIONS</a:t>
            </a:r>
          </a:p>
        </p:txBody>
      </p:sp>
      <p:sp>
        <p:nvSpPr>
          <p:cNvPr name="TextBox 7" id="7"/>
          <p:cNvSpPr txBox="true"/>
          <p:nvPr/>
        </p:nvSpPr>
        <p:spPr>
          <a:xfrm rot="0">
            <a:off x="16860364" y="9109337"/>
            <a:ext cx="152400" cy="190500"/>
          </a:xfrm>
          <a:prstGeom prst="rect">
            <a:avLst/>
          </a:prstGeom>
        </p:spPr>
        <p:txBody>
          <a:bodyPr anchor="t" rtlCol="false" tIns="0" lIns="0" bIns="0" rIns="0" wrap="none">
            <a:spAutoFit/>
          </a:bodyPr>
          <a:lstStyle/>
          <a:p>
            <a:pPr algn="ctr">
              <a:lnSpc>
                <a:spcPts val="3359"/>
              </a:lnSpc>
              <a:spcBef>
                <a:spcPct val="0"/>
              </a:spcBef>
            </a:pPr>
            <a:r>
              <a:rPr lang="en-US" sz="2399">
                <a:solidFill>
                  <a:srgbClr val="F4F4F4"/>
                </a:solidFill>
                <a:latin typeface="Open Sans"/>
                <a:ea typeface="Open Sans"/>
                <a:cs typeface="Open Sans"/>
                <a:sym typeface="Open Sans"/>
              </a:rPr>
              <a:t>10</a:t>
            </a:r>
          </a:p>
        </p:txBody>
      </p:sp>
      <p:sp>
        <p:nvSpPr>
          <p:cNvPr name="TextBox 8" id="8"/>
          <p:cNvSpPr txBox="true"/>
          <p:nvPr/>
        </p:nvSpPr>
        <p:spPr>
          <a:xfrm rot="0">
            <a:off x="10168968" y="2888116"/>
            <a:ext cx="6478898" cy="5010784"/>
          </a:xfrm>
          <a:prstGeom prst="rect">
            <a:avLst/>
          </a:prstGeom>
        </p:spPr>
        <p:txBody>
          <a:bodyPr anchor="t" rtlCol="false" tIns="0" lIns="0" bIns="0" rIns="0">
            <a:spAutoFit/>
          </a:bodyPr>
          <a:lstStyle/>
          <a:p>
            <a:pPr algn="l">
              <a:lnSpc>
                <a:spcPts val="3640"/>
              </a:lnSpc>
            </a:pPr>
            <a:r>
              <a:rPr lang="en-US" sz="2600" spc="52">
                <a:solidFill>
                  <a:srgbClr val="FFFFFF"/>
                </a:solidFill>
                <a:latin typeface="Montserrat"/>
                <a:ea typeface="Montserrat"/>
                <a:cs typeface="Montserrat"/>
                <a:sym typeface="Montserrat"/>
              </a:rPr>
              <a:t>Cette matrice de confusion permet d’évaluer la performance de notre modèle de classification d’objets. Chaque ligne correspond à une classe réelle, et chaque colonne à une classe prédite.</a:t>
            </a:r>
          </a:p>
          <a:p>
            <a:pPr algn="l">
              <a:lnSpc>
                <a:spcPts val="3640"/>
              </a:lnSpc>
            </a:pPr>
            <a:r>
              <a:rPr lang="en-US" sz="2600" spc="52">
                <a:solidFill>
                  <a:srgbClr val="FFFFFF"/>
                </a:solidFill>
                <a:latin typeface="Montserrat"/>
                <a:ea typeface="Montserrat"/>
                <a:cs typeface="Montserrat"/>
                <a:sym typeface="Montserrat"/>
              </a:rPr>
              <a:t>le modèle montre une précision parfaite sur les données de test, indiquant un excellent pouvoir discriminant entre les différentes classes d’objets.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285875" y="615601"/>
            <a:ext cx="16230600" cy="9055797"/>
          </a:xfrm>
          <a:prstGeom prst="rect">
            <a:avLst/>
          </a:prstGeom>
          <a:solidFill>
            <a:srgbClr val="213559"/>
          </a:solidFill>
        </p:spPr>
      </p:sp>
      <p:sp>
        <p:nvSpPr>
          <p:cNvPr name="TextBox 5" id="5"/>
          <p:cNvSpPr txBox="true"/>
          <p:nvPr/>
        </p:nvSpPr>
        <p:spPr>
          <a:xfrm rot="0">
            <a:off x="6813529" y="1438910"/>
            <a:ext cx="5866450" cy="798542"/>
          </a:xfrm>
          <a:prstGeom prst="rect">
            <a:avLst/>
          </a:prstGeom>
        </p:spPr>
        <p:txBody>
          <a:bodyPr anchor="t" rtlCol="false" tIns="0" lIns="0" bIns="0" rIns="0">
            <a:spAutoFit/>
          </a:bodyPr>
          <a:lstStyle/>
          <a:p>
            <a:pPr algn="l">
              <a:lnSpc>
                <a:spcPts val="5958"/>
              </a:lnSpc>
            </a:pPr>
            <a:r>
              <a:rPr lang="en-US" b="true" sz="6080" i="true" spc="-358">
                <a:solidFill>
                  <a:srgbClr val="FFFFFF"/>
                </a:solidFill>
                <a:latin typeface="Montserrat Ultra-Bold Italics"/>
                <a:ea typeface="Montserrat Ultra-Bold Italics"/>
                <a:cs typeface="Montserrat Ultra-Bold Italics"/>
                <a:sym typeface="Montserrat Ultra-Bold Italics"/>
              </a:rPr>
              <a:t>CONCLUSION  </a:t>
            </a:r>
          </a:p>
        </p:txBody>
      </p:sp>
      <p:sp>
        <p:nvSpPr>
          <p:cNvPr name="TextBox 6" id="6"/>
          <p:cNvSpPr txBox="true"/>
          <p:nvPr/>
        </p:nvSpPr>
        <p:spPr>
          <a:xfrm rot="0">
            <a:off x="3393911" y="2525053"/>
            <a:ext cx="12705686" cy="2175654"/>
          </a:xfrm>
          <a:prstGeom prst="rect">
            <a:avLst/>
          </a:prstGeom>
        </p:spPr>
        <p:txBody>
          <a:bodyPr anchor="t" rtlCol="false" tIns="0" lIns="0" bIns="0" rIns="0">
            <a:spAutoFit/>
          </a:bodyPr>
          <a:lstStyle/>
          <a:p>
            <a:pPr algn="just">
              <a:lnSpc>
                <a:spcPts val="3495"/>
              </a:lnSpc>
              <a:spcBef>
                <a:spcPct val="0"/>
              </a:spcBef>
            </a:pPr>
            <a:r>
              <a:rPr lang="en-US" sz="2688" spc="53">
                <a:solidFill>
                  <a:srgbClr val="FFFFFF"/>
                </a:solidFill>
                <a:latin typeface="Montserrat"/>
                <a:ea typeface="Montserrat"/>
                <a:cs typeface="Montserrat"/>
                <a:sym typeface="Montserrat"/>
              </a:rPr>
              <a:t>Le système SIFT a démontré une précision optimale en reconnaissance d’objets sur des données structurées, validant son invariance aux variations d’échelle. Pour renforcer sa robustesse, une hybridation avec des méthodes de Deep Learning et l’utilisation de datasets plus diversifiés seront explorées.</a:t>
            </a:r>
          </a:p>
        </p:txBody>
      </p:sp>
      <p:sp>
        <p:nvSpPr>
          <p:cNvPr name="TextBox 7" id="7"/>
          <p:cNvSpPr txBox="true"/>
          <p:nvPr/>
        </p:nvSpPr>
        <p:spPr>
          <a:xfrm rot="0">
            <a:off x="7171755" y="5110282"/>
            <a:ext cx="4752199" cy="619887"/>
          </a:xfrm>
          <a:prstGeom prst="rect">
            <a:avLst/>
          </a:prstGeom>
        </p:spPr>
        <p:txBody>
          <a:bodyPr anchor="t" rtlCol="false" tIns="0" lIns="0" bIns="0" rIns="0">
            <a:spAutoFit/>
          </a:bodyPr>
          <a:lstStyle/>
          <a:p>
            <a:pPr algn="l">
              <a:lnSpc>
                <a:spcPts val="4704"/>
              </a:lnSpc>
            </a:pPr>
            <a:r>
              <a:rPr lang="en-US" b="true" sz="4800" i="true" spc="-283">
                <a:solidFill>
                  <a:srgbClr val="FFFFFF"/>
                </a:solidFill>
                <a:latin typeface="Montserrat Bold Italics"/>
                <a:ea typeface="Montserrat Bold Italics"/>
                <a:cs typeface="Montserrat Bold Italics"/>
                <a:sym typeface="Montserrat Bold Italics"/>
              </a:rPr>
              <a:t>PERSPECTIVES</a:t>
            </a:r>
          </a:p>
        </p:txBody>
      </p:sp>
      <p:sp>
        <p:nvSpPr>
          <p:cNvPr name="TextBox 8" id="8"/>
          <p:cNvSpPr txBox="true"/>
          <p:nvPr/>
        </p:nvSpPr>
        <p:spPr>
          <a:xfrm rot="0">
            <a:off x="3505042" y="6015919"/>
            <a:ext cx="12705686" cy="3051954"/>
          </a:xfrm>
          <a:prstGeom prst="rect">
            <a:avLst/>
          </a:prstGeom>
        </p:spPr>
        <p:txBody>
          <a:bodyPr anchor="t" rtlCol="false" tIns="0" lIns="0" bIns="0" rIns="0">
            <a:spAutoFit/>
          </a:bodyPr>
          <a:lstStyle/>
          <a:p>
            <a:pPr algn="just" marL="580480" indent="-290240" lvl="1">
              <a:lnSpc>
                <a:spcPts val="3495"/>
              </a:lnSpc>
              <a:buAutoNum type="arabicPeriod" startAt="1"/>
            </a:pPr>
            <a:r>
              <a:rPr lang="en-US" b="true" sz="2688" spc="53">
                <a:solidFill>
                  <a:srgbClr val="FFFFFF"/>
                </a:solidFill>
                <a:latin typeface="Montserrat Bold"/>
                <a:ea typeface="Montserrat Bold"/>
                <a:cs typeface="Montserrat Bold"/>
                <a:sym typeface="Montserrat Bold"/>
              </a:rPr>
              <a:t>Optimisation des paramètres :</a:t>
            </a:r>
            <a:r>
              <a:rPr lang="en-US" sz="2688" spc="53">
                <a:solidFill>
                  <a:srgbClr val="FFFFFF"/>
                </a:solidFill>
                <a:latin typeface="Montserrat"/>
                <a:ea typeface="Montserrat"/>
                <a:cs typeface="Montserrat"/>
                <a:sym typeface="Montserrat"/>
              </a:rPr>
              <a:t> Affiner le seuil de matching et tester d’autres métriques de distance pour améliorer la robustesse aux occlusions.</a:t>
            </a:r>
          </a:p>
          <a:p>
            <a:pPr algn="just" marL="580480" indent="-290240" lvl="1">
              <a:lnSpc>
                <a:spcPts val="3495"/>
              </a:lnSpc>
              <a:spcBef>
                <a:spcPct val="0"/>
              </a:spcBef>
              <a:buAutoNum type="arabicPeriod" startAt="1"/>
            </a:pPr>
            <a:r>
              <a:rPr lang="en-US" b="true" sz="2688" spc="53">
                <a:solidFill>
                  <a:srgbClr val="FFFFFF"/>
                </a:solidFill>
                <a:latin typeface="Montserrat Bold"/>
                <a:ea typeface="Montserrat Bold"/>
                <a:cs typeface="Montserrat Bold"/>
                <a:sym typeface="Montserrat Bold"/>
              </a:rPr>
              <a:t>Applications sectorielles :</a:t>
            </a:r>
            <a:r>
              <a:rPr lang="en-US" sz="2688" spc="53">
                <a:solidFill>
                  <a:srgbClr val="FFFFFF"/>
                </a:solidFill>
                <a:latin typeface="Montserrat"/>
                <a:ea typeface="Montserrat"/>
                <a:cs typeface="Montserrat"/>
                <a:sym typeface="Montserrat"/>
              </a:rPr>
              <a:t> Adapter le modèle à des domaines spécialisés (ex : reconnaissance de pièces industrielles, diagnostic médical par imagerie).</a:t>
            </a:r>
          </a:p>
          <a:p>
            <a:pPr algn="just">
              <a:lnSpc>
                <a:spcPts val="3495"/>
              </a:lnSpc>
              <a:spcBef>
                <a:spcPct val="0"/>
              </a:spcBef>
            </a:pPr>
          </a:p>
        </p:txBody>
      </p:sp>
      <p:sp>
        <p:nvSpPr>
          <p:cNvPr name="TextBox 9" id="9"/>
          <p:cNvSpPr txBox="true"/>
          <p:nvPr/>
        </p:nvSpPr>
        <p:spPr>
          <a:xfrm rot="0">
            <a:off x="17259300" y="9220200"/>
            <a:ext cx="152400" cy="190500"/>
          </a:xfrm>
          <a:prstGeom prst="rect">
            <a:avLst/>
          </a:prstGeom>
        </p:spPr>
        <p:txBody>
          <a:bodyPr anchor="t" rtlCol="false" tIns="0" lIns="0" bIns="0" rIns="0" wrap="none">
            <a:spAutoFit/>
          </a:bodyPr>
          <a:lstStyle/>
          <a:p>
            <a:pPr algn="ctr">
              <a:lnSpc>
                <a:spcPts val="3359"/>
              </a:lnSpc>
              <a:spcBef>
                <a:spcPct val="0"/>
              </a:spcBef>
            </a:pPr>
            <a:r>
              <a:rPr lang="en-US" sz="2399">
                <a:solidFill>
                  <a:srgbClr val="FFFFFF"/>
                </a:solidFill>
                <a:latin typeface="Open Sans"/>
                <a:ea typeface="Open Sans"/>
                <a:cs typeface="Open Sans"/>
                <a:sym typeface="Open Sans"/>
              </a:rPr>
              <a:t>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3703457"/>
            <a:ext cx="16230600" cy="5554843"/>
          </a:xfrm>
          <a:prstGeom prst="rect">
            <a:avLst/>
          </a:prstGeom>
          <a:solidFill>
            <a:srgbClr val="213559"/>
          </a:solidFill>
        </p:spPr>
      </p:sp>
      <p:grpSp>
        <p:nvGrpSpPr>
          <p:cNvPr name="Group 5" id="5"/>
          <p:cNvGrpSpPr/>
          <p:nvPr/>
        </p:nvGrpSpPr>
        <p:grpSpPr>
          <a:xfrm rot="0">
            <a:off x="9639230" y="-203728"/>
            <a:ext cx="8944351" cy="10694456"/>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8801" t="0" r="-50549" b="0"/>
              </a:stretch>
            </a:blipFill>
          </p:spPr>
        </p:sp>
      </p:grpSp>
      <p:sp>
        <p:nvSpPr>
          <p:cNvPr name="TextBox 7" id="7"/>
          <p:cNvSpPr txBox="true"/>
          <p:nvPr/>
        </p:nvSpPr>
        <p:spPr>
          <a:xfrm rot="0">
            <a:off x="1028700" y="1200150"/>
            <a:ext cx="5935366" cy="1077849"/>
          </a:xfrm>
          <a:prstGeom prst="rect">
            <a:avLst/>
          </a:prstGeom>
        </p:spPr>
        <p:txBody>
          <a:bodyPr anchor="t" rtlCol="false" tIns="0" lIns="0" bIns="0" rIns="0">
            <a:spAutoFit/>
          </a:bodyPr>
          <a:lstStyle/>
          <a:p>
            <a:pPr algn="l">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PLAN </a:t>
            </a:r>
          </a:p>
        </p:txBody>
      </p:sp>
      <p:sp>
        <p:nvSpPr>
          <p:cNvPr name="TextBox 8" id="8"/>
          <p:cNvSpPr txBox="true"/>
          <p:nvPr/>
        </p:nvSpPr>
        <p:spPr>
          <a:xfrm rot="0">
            <a:off x="2743854" y="3850404"/>
            <a:ext cx="6123635" cy="4848225"/>
          </a:xfrm>
          <a:prstGeom prst="rect">
            <a:avLst/>
          </a:prstGeom>
        </p:spPr>
        <p:txBody>
          <a:bodyPr anchor="t" rtlCol="false" tIns="0" lIns="0" bIns="0" rIns="0">
            <a:spAutoFit/>
          </a:bodyPr>
          <a:lstStyle/>
          <a:p>
            <a:pPr algn="l" marL="539749" indent="-269875" lvl="1">
              <a:lnSpc>
                <a:spcPts val="5624"/>
              </a:lnSpc>
              <a:buAutoNum type="arabicPeriod" startAt="1"/>
            </a:pPr>
            <a:r>
              <a:rPr lang="en-US" sz="2499" spc="49">
                <a:solidFill>
                  <a:srgbClr val="FFFFFF"/>
                </a:solidFill>
                <a:latin typeface="Montserrat"/>
                <a:ea typeface="Montserrat"/>
                <a:cs typeface="Montserrat"/>
                <a:sym typeface="Montserrat"/>
              </a:rPr>
              <a:t>Introduction</a:t>
            </a:r>
          </a:p>
          <a:p>
            <a:pPr algn="l" marL="539749" indent="-269875" lvl="1">
              <a:lnSpc>
                <a:spcPts val="5624"/>
              </a:lnSpc>
              <a:buAutoNum type="arabicPeriod" startAt="1"/>
            </a:pPr>
            <a:r>
              <a:rPr lang="en-US" sz="2499" spc="49">
                <a:solidFill>
                  <a:srgbClr val="FFFFFF"/>
                </a:solidFill>
                <a:latin typeface="Montserrat"/>
                <a:ea typeface="Montserrat"/>
                <a:cs typeface="Montserrat"/>
                <a:sym typeface="Montserrat"/>
              </a:rPr>
              <a:t>Objectifs du projets</a:t>
            </a:r>
          </a:p>
          <a:p>
            <a:pPr algn="l" marL="539749" indent="-269875" lvl="1">
              <a:lnSpc>
                <a:spcPts val="5624"/>
              </a:lnSpc>
              <a:buAutoNum type="arabicPeriod" startAt="1"/>
            </a:pPr>
            <a:r>
              <a:rPr lang="en-US" sz="2499" spc="49">
                <a:solidFill>
                  <a:srgbClr val="FFFFFF"/>
                </a:solidFill>
                <a:latin typeface="Montserrat"/>
                <a:ea typeface="Montserrat"/>
                <a:cs typeface="Montserrat"/>
                <a:sym typeface="Montserrat"/>
              </a:rPr>
              <a:t>Methodologies</a:t>
            </a:r>
          </a:p>
          <a:p>
            <a:pPr algn="l" marL="539749" indent="-269875" lvl="1">
              <a:lnSpc>
                <a:spcPts val="5624"/>
              </a:lnSpc>
              <a:buAutoNum type="arabicPeriod" startAt="1"/>
            </a:pPr>
            <a:r>
              <a:rPr lang="en-US" sz="2499" spc="49">
                <a:solidFill>
                  <a:srgbClr val="FFFFFF"/>
                </a:solidFill>
                <a:latin typeface="Montserrat"/>
                <a:ea typeface="Montserrat"/>
                <a:cs typeface="Montserrat"/>
                <a:sym typeface="Montserrat"/>
              </a:rPr>
              <a:t>Impletations</a:t>
            </a:r>
          </a:p>
          <a:p>
            <a:pPr algn="l" marL="539749" indent="-269875" lvl="1">
              <a:lnSpc>
                <a:spcPts val="5624"/>
              </a:lnSpc>
              <a:buAutoNum type="arabicPeriod" startAt="1"/>
            </a:pPr>
            <a:r>
              <a:rPr lang="en-US" sz="2499" spc="49">
                <a:solidFill>
                  <a:srgbClr val="FFFFFF"/>
                </a:solidFill>
                <a:latin typeface="Montserrat"/>
                <a:ea typeface="Montserrat"/>
                <a:cs typeface="Montserrat"/>
                <a:sym typeface="Montserrat"/>
              </a:rPr>
              <a:t>Resultats</a:t>
            </a:r>
          </a:p>
          <a:p>
            <a:pPr algn="l" marL="539749" indent="-269875" lvl="1">
              <a:lnSpc>
                <a:spcPts val="5624"/>
              </a:lnSpc>
              <a:buAutoNum type="arabicPeriod" startAt="1"/>
            </a:pPr>
            <a:r>
              <a:rPr lang="en-US" sz="2499" spc="49">
                <a:solidFill>
                  <a:srgbClr val="FFFFFF"/>
                </a:solidFill>
                <a:latin typeface="Montserrat"/>
                <a:ea typeface="Montserrat"/>
                <a:cs typeface="Montserrat"/>
                <a:sym typeface="Montserrat"/>
              </a:rPr>
              <a:t>Conclusion</a:t>
            </a:r>
          </a:p>
          <a:p>
            <a:pPr algn="l">
              <a:lnSpc>
                <a:spcPts val="5624"/>
              </a:lnSpc>
            </a:pPr>
          </a:p>
        </p:txBody>
      </p:sp>
      <p:sp>
        <p:nvSpPr>
          <p:cNvPr name="TextBox 9" id="9"/>
          <p:cNvSpPr txBox="true"/>
          <p:nvPr/>
        </p:nvSpPr>
        <p:spPr>
          <a:xfrm rot="0">
            <a:off x="17520668" y="9472043"/>
            <a:ext cx="152400" cy="200025"/>
          </a:xfrm>
          <a:prstGeom prst="rect">
            <a:avLst/>
          </a:prstGeom>
        </p:spPr>
        <p:txBody>
          <a:bodyPr anchor="t" rtlCol="false" tIns="0" lIns="0" bIns="0" rIns="0" wrap="none">
            <a:spAutoFit/>
          </a:bodyPr>
          <a:lstStyle/>
          <a:p>
            <a:pPr algn="ctr">
              <a:lnSpc>
                <a:spcPts val="3219"/>
              </a:lnSpc>
              <a:spcBef>
                <a:spcPct val="0"/>
              </a:spcBef>
            </a:pPr>
            <a:r>
              <a:rPr lang="en-US" sz="2299">
                <a:solidFill>
                  <a:srgbClr val="000000"/>
                </a:solidFill>
                <a:latin typeface="Open Sans"/>
                <a:ea typeface="Open Sans"/>
                <a:cs typeface="Open Sans"/>
                <a:sym typeface="Open Sans"/>
              </a:rPr>
              <a:t>2</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5389144"/>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1082240" y="5369044"/>
            <a:ext cx="5256390" cy="3693650"/>
            <a:chOff x="0" y="0"/>
            <a:chExt cx="1687841" cy="1186041"/>
          </a:xfrm>
        </p:grpSpPr>
        <p:sp>
          <p:nvSpPr>
            <p:cNvPr name="Freeform 6" id="6"/>
            <p:cNvSpPr/>
            <p:nvPr/>
          </p:nvSpPr>
          <p:spPr>
            <a:xfrm flipH="false" flipV="false" rot="0">
              <a:off x="0" y="0"/>
              <a:ext cx="1687841" cy="1186041"/>
            </a:xfrm>
            <a:custGeom>
              <a:avLst/>
              <a:gdLst/>
              <a:ahLst/>
              <a:cxnLst/>
              <a:rect r="r" b="b" t="t" l="l"/>
              <a:pathLst>
                <a:path h="1186041" w="1687841">
                  <a:moveTo>
                    <a:pt x="1563381" y="1186041"/>
                  </a:moveTo>
                  <a:lnTo>
                    <a:pt x="124460" y="1186041"/>
                  </a:lnTo>
                  <a:cubicBezTo>
                    <a:pt x="55880" y="1186041"/>
                    <a:pt x="0" y="1130161"/>
                    <a:pt x="0" y="1061581"/>
                  </a:cubicBezTo>
                  <a:lnTo>
                    <a:pt x="0" y="124460"/>
                  </a:lnTo>
                  <a:cubicBezTo>
                    <a:pt x="0" y="55880"/>
                    <a:pt x="55880" y="0"/>
                    <a:pt x="124460" y="0"/>
                  </a:cubicBezTo>
                  <a:lnTo>
                    <a:pt x="1563381" y="0"/>
                  </a:lnTo>
                  <a:cubicBezTo>
                    <a:pt x="1631961" y="0"/>
                    <a:pt x="1687841" y="55880"/>
                    <a:pt x="1687841" y="124460"/>
                  </a:cubicBezTo>
                  <a:lnTo>
                    <a:pt x="1687841" y="1061581"/>
                  </a:lnTo>
                  <a:cubicBezTo>
                    <a:pt x="1687841" y="1130161"/>
                    <a:pt x="1631961" y="1186041"/>
                    <a:pt x="1563381" y="1186041"/>
                  </a:cubicBezTo>
                  <a:close/>
                </a:path>
              </a:pathLst>
            </a:custGeom>
            <a:solidFill>
              <a:srgbClr val="263F6B"/>
            </a:solidFill>
          </p:spPr>
        </p:sp>
      </p:grpSp>
      <p:grpSp>
        <p:nvGrpSpPr>
          <p:cNvPr name="Group 7" id="7"/>
          <p:cNvGrpSpPr/>
          <p:nvPr/>
        </p:nvGrpSpPr>
        <p:grpSpPr>
          <a:xfrm rot="0">
            <a:off x="-2512615" y="1681677"/>
            <a:ext cx="7524385" cy="1309890"/>
            <a:chOff x="0" y="0"/>
            <a:chExt cx="3793528" cy="660400"/>
          </a:xfrm>
        </p:grpSpPr>
        <p:sp>
          <p:nvSpPr>
            <p:cNvPr name="Freeform 8" id="8"/>
            <p:cNvSpPr/>
            <p:nvPr/>
          </p:nvSpPr>
          <p:spPr>
            <a:xfrm flipH="false" flipV="false" rot="0">
              <a:off x="0" y="0"/>
              <a:ext cx="3793528" cy="660400"/>
            </a:xfrm>
            <a:custGeom>
              <a:avLst/>
              <a:gdLst/>
              <a:ahLst/>
              <a:cxnLst/>
              <a:rect r="r" b="b" t="t" l="l"/>
              <a:pathLst>
                <a:path h="660400" w="3793528">
                  <a:moveTo>
                    <a:pt x="3669068" y="660400"/>
                  </a:moveTo>
                  <a:lnTo>
                    <a:pt x="124460" y="660400"/>
                  </a:lnTo>
                  <a:cubicBezTo>
                    <a:pt x="55880" y="660400"/>
                    <a:pt x="0" y="604520"/>
                    <a:pt x="0" y="535940"/>
                  </a:cubicBezTo>
                  <a:lnTo>
                    <a:pt x="0" y="124460"/>
                  </a:lnTo>
                  <a:cubicBezTo>
                    <a:pt x="0" y="55880"/>
                    <a:pt x="55880" y="0"/>
                    <a:pt x="124460" y="0"/>
                  </a:cubicBezTo>
                  <a:lnTo>
                    <a:pt x="3669068" y="0"/>
                  </a:lnTo>
                  <a:cubicBezTo>
                    <a:pt x="3737647" y="0"/>
                    <a:pt x="3793528" y="55880"/>
                    <a:pt x="3793528" y="124460"/>
                  </a:cubicBezTo>
                  <a:lnTo>
                    <a:pt x="3793528" y="535940"/>
                  </a:lnTo>
                  <a:cubicBezTo>
                    <a:pt x="3793528" y="604520"/>
                    <a:pt x="3737647" y="660400"/>
                    <a:pt x="3669068" y="660400"/>
                  </a:cubicBezTo>
                  <a:close/>
                </a:path>
              </a:pathLst>
            </a:custGeom>
            <a:solidFill>
              <a:srgbClr val="263F6B"/>
            </a:solidFill>
          </p:spPr>
        </p:sp>
      </p:grpSp>
      <p:grpSp>
        <p:nvGrpSpPr>
          <p:cNvPr name="Group 9" id="9"/>
          <p:cNvGrpSpPr/>
          <p:nvPr/>
        </p:nvGrpSpPr>
        <p:grpSpPr>
          <a:xfrm rot="0">
            <a:off x="13221205" y="1681677"/>
            <a:ext cx="7579410" cy="1309890"/>
            <a:chOff x="0" y="0"/>
            <a:chExt cx="3821269" cy="660400"/>
          </a:xfrm>
        </p:grpSpPr>
        <p:sp>
          <p:nvSpPr>
            <p:cNvPr name="Freeform 10" id="10"/>
            <p:cNvSpPr/>
            <p:nvPr/>
          </p:nvSpPr>
          <p:spPr>
            <a:xfrm flipH="false" flipV="false" rot="0">
              <a:off x="0" y="0"/>
              <a:ext cx="3821269" cy="660400"/>
            </a:xfrm>
            <a:custGeom>
              <a:avLst/>
              <a:gdLst/>
              <a:ahLst/>
              <a:cxnLst/>
              <a:rect r="r" b="b" t="t" l="l"/>
              <a:pathLst>
                <a:path h="660400" w="3821269">
                  <a:moveTo>
                    <a:pt x="3696809" y="660400"/>
                  </a:moveTo>
                  <a:lnTo>
                    <a:pt x="124460" y="660400"/>
                  </a:lnTo>
                  <a:cubicBezTo>
                    <a:pt x="55880" y="660400"/>
                    <a:pt x="0" y="604520"/>
                    <a:pt x="0" y="535940"/>
                  </a:cubicBezTo>
                  <a:lnTo>
                    <a:pt x="0" y="124460"/>
                  </a:lnTo>
                  <a:cubicBezTo>
                    <a:pt x="0" y="55880"/>
                    <a:pt x="55880" y="0"/>
                    <a:pt x="124460" y="0"/>
                  </a:cubicBezTo>
                  <a:lnTo>
                    <a:pt x="3696809" y="0"/>
                  </a:lnTo>
                  <a:cubicBezTo>
                    <a:pt x="3765389" y="0"/>
                    <a:pt x="3821269" y="55880"/>
                    <a:pt x="3821269" y="124460"/>
                  </a:cubicBezTo>
                  <a:lnTo>
                    <a:pt x="3821269" y="535940"/>
                  </a:lnTo>
                  <a:cubicBezTo>
                    <a:pt x="3821269" y="604520"/>
                    <a:pt x="3765389" y="660400"/>
                    <a:pt x="3696809" y="660400"/>
                  </a:cubicBezTo>
                  <a:close/>
                </a:path>
              </a:pathLst>
            </a:custGeom>
            <a:solidFill>
              <a:srgbClr val="263F6B"/>
            </a:solidFill>
          </p:spPr>
        </p:sp>
      </p:grpSp>
      <p:grpSp>
        <p:nvGrpSpPr>
          <p:cNvPr name="Group 11" id="11"/>
          <p:cNvGrpSpPr/>
          <p:nvPr/>
        </p:nvGrpSpPr>
        <p:grpSpPr>
          <a:xfrm rot="0">
            <a:off x="6940688" y="5369044"/>
            <a:ext cx="4947690" cy="3230751"/>
            <a:chOff x="0" y="0"/>
            <a:chExt cx="1651116" cy="1078148"/>
          </a:xfrm>
        </p:grpSpPr>
        <p:sp>
          <p:nvSpPr>
            <p:cNvPr name="Freeform 12" id="12"/>
            <p:cNvSpPr/>
            <p:nvPr/>
          </p:nvSpPr>
          <p:spPr>
            <a:xfrm flipH="false" flipV="false" rot="0">
              <a:off x="0" y="0"/>
              <a:ext cx="1651116" cy="1078148"/>
            </a:xfrm>
            <a:custGeom>
              <a:avLst/>
              <a:gdLst/>
              <a:ahLst/>
              <a:cxnLst/>
              <a:rect r="r" b="b" t="t" l="l"/>
              <a:pathLst>
                <a:path h="1078148" w="1651116">
                  <a:moveTo>
                    <a:pt x="1526656" y="1078148"/>
                  </a:moveTo>
                  <a:lnTo>
                    <a:pt x="124460" y="1078148"/>
                  </a:lnTo>
                  <a:cubicBezTo>
                    <a:pt x="55880" y="1078148"/>
                    <a:pt x="0" y="1022268"/>
                    <a:pt x="0" y="953688"/>
                  </a:cubicBezTo>
                  <a:lnTo>
                    <a:pt x="0" y="124460"/>
                  </a:lnTo>
                  <a:cubicBezTo>
                    <a:pt x="0" y="55880"/>
                    <a:pt x="55880" y="0"/>
                    <a:pt x="124460" y="0"/>
                  </a:cubicBezTo>
                  <a:lnTo>
                    <a:pt x="1526656" y="0"/>
                  </a:lnTo>
                  <a:cubicBezTo>
                    <a:pt x="1595236" y="0"/>
                    <a:pt x="1651116" y="55880"/>
                    <a:pt x="1651116" y="124460"/>
                  </a:cubicBezTo>
                  <a:lnTo>
                    <a:pt x="1651116" y="953688"/>
                  </a:lnTo>
                  <a:cubicBezTo>
                    <a:pt x="1651116" y="1022268"/>
                    <a:pt x="1595236" y="1078148"/>
                    <a:pt x="1526656" y="1078148"/>
                  </a:cubicBezTo>
                  <a:close/>
                </a:path>
              </a:pathLst>
            </a:custGeom>
            <a:solidFill>
              <a:srgbClr val="263F6B"/>
            </a:solidFill>
          </p:spPr>
        </p:sp>
      </p:grpSp>
      <p:grpSp>
        <p:nvGrpSpPr>
          <p:cNvPr name="Group 13" id="13"/>
          <p:cNvGrpSpPr/>
          <p:nvPr/>
        </p:nvGrpSpPr>
        <p:grpSpPr>
          <a:xfrm rot="0">
            <a:off x="12579038" y="5369044"/>
            <a:ext cx="5057739" cy="4716420"/>
            <a:chOff x="0" y="0"/>
            <a:chExt cx="1687841" cy="1573938"/>
          </a:xfrm>
        </p:grpSpPr>
        <p:sp>
          <p:nvSpPr>
            <p:cNvPr name="Freeform 14" id="14"/>
            <p:cNvSpPr/>
            <p:nvPr/>
          </p:nvSpPr>
          <p:spPr>
            <a:xfrm flipH="false" flipV="false" rot="0">
              <a:off x="0" y="0"/>
              <a:ext cx="1687841" cy="1573938"/>
            </a:xfrm>
            <a:custGeom>
              <a:avLst/>
              <a:gdLst/>
              <a:ahLst/>
              <a:cxnLst/>
              <a:rect r="r" b="b" t="t" l="l"/>
              <a:pathLst>
                <a:path h="1573938" w="1687841">
                  <a:moveTo>
                    <a:pt x="1563381" y="1573938"/>
                  </a:moveTo>
                  <a:lnTo>
                    <a:pt x="124460" y="1573938"/>
                  </a:lnTo>
                  <a:cubicBezTo>
                    <a:pt x="55880" y="1573938"/>
                    <a:pt x="0" y="1518058"/>
                    <a:pt x="0" y="1449478"/>
                  </a:cubicBezTo>
                  <a:lnTo>
                    <a:pt x="0" y="124460"/>
                  </a:lnTo>
                  <a:cubicBezTo>
                    <a:pt x="0" y="55880"/>
                    <a:pt x="55880" y="0"/>
                    <a:pt x="124460" y="0"/>
                  </a:cubicBezTo>
                  <a:lnTo>
                    <a:pt x="1563381" y="0"/>
                  </a:lnTo>
                  <a:cubicBezTo>
                    <a:pt x="1631961" y="0"/>
                    <a:pt x="1687841" y="55880"/>
                    <a:pt x="1687841" y="124460"/>
                  </a:cubicBezTo>
                  <a:lnTo>
                    <a:pt x="1687841" y="1449478"/>
                  </a:lnTo>
                  <a:cubicBezTo>
                    <a:pt x="1687841" y="1518058"/>
                    <a:pt x="1631961" y="1573938"/>
                    <a:pt x="1563381" y="1573938"/>
                  </a:cubicBezTo>
                  <a:close/>
                </a:path>
              </a:pathLst>
            </a:custGeom>
            <a:solidFill>
              <a:srgbClr val="263F6B"/>
            </a:solidFill>
          </p:spPr>
        </p:sp>
      </p:grpSp>
      <p:sp>
        <p:nvSpPr>
          <p:cNvPr name="TextBox 15" id="15"/>
          <p:cNvSpPr txBox="true"/>
          <p:nvPr/>
        </p:nvSpPr>
        <p:spPr>
          <a:xfrm rot="0">
            <a:off x="5095665" y="1853127"/>
            <a:ext cx="8041646"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INTRODUCTION</a:t>
            </a:r>
          </a:p>
        </p:txBody>
      </p:sp>
      <p:sp>
        <p:nvSpPr>
          <p:cNvPr name="TextBox 16" id="16"/>
          <p:cNvSpPr txBox="true"/>
          <p:nvPr/>
        </p:nvSpPr>
        <p:spPr>
          <a:xfrm rot="0">
            <a:off x="1455596" y="5610616"/>
            <a:ext cx="4566388" cy="30416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La détection et reconnaissance d’objets est un enjeu clé en vision par ordinateur, avec des applications en robotique, sécurité, ou réalité augmentée.</a:t>
            </a:r>
          </a:p>
        </p:txBody>
      </p:sp>
      <p:sp>
        <p:nvSpPr>
          <p:cNvPr name="TextBox 17" id="17"/>
          <p:cNvSpPr txBox="true"/>
          <p:nvPr/>
        </p:nvSpPr>
        <p:spPr>
          <a:xfrm rot="0">
            <a:off x="7233057" y="5610616"/>
            <a:ext cx="4545386" cy="260350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ea typeface="Montserrat"/>
                <a:cs typeface="Montserrat"/>
                <a:sym typeface="Montserrat"/>
              </a:rPr>
              <a:t>Identifier et localiser des objets dans des scènes complexes malgré les variations d’échelle, d’orientation, ou d’éclairage.</a:t>
            </a:r>
          </a:p>
        </p:txBody>
      </p:sp>
      <p:sp>
        <p:nvSpPr>
          <p:cNvPr name="TextBox 18" id="18"/>
          <p:cNvSpPr txBox="true"/>
          <p:nvPr/>
        </p:nvSpPr>
        <p:spPr>
          <a:xfrm rot="0">
            <a:off x="12812410" y="5610616"/>
            <a:ext cx="4717095" cy="4356100"/>
          </a:xfrm>
          <a:prstGeom prst="rect">
            <a:avLst/>
          </a:prstGeom>
        </p:spPr>
        <p:txBody>
          <a:bodyPr anchor="t" rtlCol="false" tIns="0" lIns="0" bIns="0" rIns="0">
            <a:spAutoFit/>
          </a:bodyPr>
          <a:lstStyle/>
          <a:p>
            <a:pPr algn="ctr" marL="539749" indent="-269875" lvl="1">
              <a:lnSpc>
                <a:spcPts val="3499"/>
              </a:lnSpc>
              <a:buFont typeface="Arial"/>
              <a:buChar char="•"/>
            </a:pPr>
            <a:r>
              <a:rPr lang="en-US" sz="2499" spc="49">
                <a:solidFill>
                  <a:srgbClr val="FFFFFF"/>
                </a:solidFill>
                <a:latin typeface="Montserrat"/>
                <a:ea typeface="Montserrat"/>
                <a:cs typeface="Montserrat"/>
                <a:sym typeface="Montserrat"/>
              </a:rPr>
              <a:t>Détecter des points d’intérêt invariants.</a:t>
            </a:r>
          </a:p>
          <a:p>
            <a:pPr algn="ctr" marL="539749" indent="-269875" lvl="1">
              <a:lnSpc>
                <a:spcPts val="3499"/>
              </a:lnSpc>
              <a:buFont typeface="Arial"/>
              <a:buChar char="•"/>
            </a:pPr>
            <a:r>
              <a:rPr lang="en-US" sz="2499" spc="49">
                <a:solidFill>
                  <a:srgbClr val="FFFFFF"/>
                </a:solidFill>
                <a:latin typeface="Montserrat"/>
                <a:ea typeface="Montserrat"/>
                <a:cs typeface="Montserrat"/>
                <a:sym typeface="Montserrat"/>
              </a:rPr>
              <a:t>Extraire des caractéristiques robustes.</a:t>
            </a:r>
          </a:p>
          <a:p>
            <a:pPr algn="ctr" marL="539749" indent="-269875" lvl="1">
              <a:lnSpc>
                <a:spcPts val="3499"/>
              </a:lnSpc>
              <a:buFont typeface="Arial"/>
              <a:buChar char="•"/>
            </a:pPr>
            <a:r>
              <a:rPr lang="en-US" sz="2499" spc="49">
                <a:solidFill>
                  <a:srgbClr val="FFFFFF"/>
                </a:solidFill>
                <a:latin typeface="Montserrat"/>
                <a:ea typeface="Montserrat"/>
                <a:cs typeface="Montserrat"/>
                <a:sym typeface="Montserrat"/>
              </a:rPr>
              <a:t>Comparer efficacement les objets via un matching de descripteurs.</a:t>
            </a:r>
          </a:p>
          <a:p>
            <a:pPr algn="ctr">
              <a:lnSpc>
                <a:spcPts val="3499"/>
              </a:lnSpc>
            </a:pPr>
          </a:p>
        </p:txBody>
      </p:sp>
      <p:sp>
        <p:nvSpPr>
          <p:cNvPr name="TextBox 19" id="19"/>
          <p:cNvSpPr txBox="true"/>
          <p:nvPr/>
        </p:nvSpPr>
        <p:spPr>
          <a:xfrm rot="0">
            <a:off x="1646003" y="4578369"/>
            <a:ext cx="3499197" cy="63384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Contexte</a:t>
            </a:r>
          </a:p>
        </p:txBody>
      </p:sp>
      <p:sp>
        <p:nvSpPr>
          <p:cNvPr name="TextBox 20" id="20"/>
          <p:cNvSpPr txBox="true"/>
          <p:nvPr/>
        </p:nvSpPr>
        <p:spPr>
          <a:xfrm rot="0">
            <a:off x="7394402" y="4578369"/>
            <a:ext cx="3499197" cy="63384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Problematiques</a:t>
            </a:r>
          </a:p>
        </p:txBody>
      </p:sp>
      <p:sp>
        <p:nvSpPr>
          <p:cNvPr name="TextBox 21" id="21"/>
          <p:cNvSpPr txBox="true"/>
          <p:nvPr/>
        </p:nvSpPr>
        <p:spPr>
          <a:xfrm rot="0">
            <a:off x="12812410" y="4578369"/>
            <a:ext cx="4393350" cy="63384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Solutions Proposée</a:t>
            </a:r>
          </a:p>
        </p:txBody>
      </p:sp>
      <p:sp>
        <p:nvSpPr>
          <p:cNvPr name="TextBox 22" id="22"/>
          <p:cNvSpPr txBox="true"/>
          <p:nvPr/>
        </p:nvSpPr>
        <p:spPr>
          <a:xfrm rot="0">
            <a:off x="17892085" y="9745739"/>
            <a:ext cx="152400" cy="190500"/>
          </a:xfrm>
          <a:prstGeom prst="rect">
            <a:avLst/>
          </a:prstGeom>
        </p:spPr>
        <p:txBody>
          <a:bodyPr anchor="t" rtlCol="false" tIns="0" lIns="0" bIns="0" rIns="0" wrap="none">
            <a:spAutoFit/>
          </a:bodyPr>
          <a:lstStyle/>
          <a:p>
            <a:pPr algn="ctr">
              <a:lnSpc>
                <a:spcPts val="3359"/>
              </a:lnSpc>
              <a:spcBef>
                <a:spcPct val="0"/>
              </a:spcBef>
            </a:pPr>
            <a:r>
              <a:rPr lang="en-US" sz="2399">
                <a:solidFill>
                  <a:srgbClr val="000000"/>
                </a:solidFill>
                <a:latin typeface="Open Sans"/>
                <a:ea typeface="Open Sans"/>
                <a:cs typeface="Open Sans"/>
                <a:sym typeface="Open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259168" y="3949046"/>
            <a:ext cx="25783492" cy="9586163"/>
          </a:xfrm>
          <a:prstGeom prst="rect">
            <a:avLst/>
          </a:prstGeom>
          <a:solidFill>
            <a:srgbClr val="000000">
              <a:alpha val="6667"/>
            </a:srgbClr>
          </a:solidFill>
        </p:spPr>
      </p:sp>
      <p:grpSp>
        <p:nvGrpSpPr>
          <p:cNvPr name="Group 3" id="3"/>
          <p:cNvGrpSpPr/>
          <p:nvPr/>
        </p:nvGrpSpPr>
        <p:grpSpPr>
          <a:xfrm rot="0">
            <a:off x="1082240" y="1628876"/>
            <a:ext cx="4626722" cy="1810294"/>
            <a:chOff x="0" y="0"/>
            <a:chExt cx="1687841" cy="660400"/>
          </a:xfrm>
        </p:grpSpPr>
        <p:sp>
          <p:nvSpPr>
            <p:cNvPr name="Freeform 4" id="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5" id="5"/>
          <p:cNvGrpSpPr/>
          <p:nvPr/>
        </p:nvGrpSpPr>
        <p:grpSpPr>
          <a:xfrm rot="0">
            <a:off x="13198300" y="6141168"/>
            <a:ext cx="4569979" cy="3383810"/>
            <a:chOff x="0" y="0"/>
            <a:chExt cx="1687841" cy="1249750"/>
          </a:xfrm>
        </p:grpSpPr>
        <p:sp>
          <p:nvSpPr>
            <p:cNvPr name="Freeform 6" id="6"/>
            <p:cNvSpPr/>
            <p:nvPr/>
          </p:nvSpPr>
          <p:spPr>
            <a:xfrm flipH="false" flipV="false" rot="0">
              <a:off x="0" y="0"/>
              <a:ext cx="1687841" cy="1249751"/>
            </a:xfrm>
            <a:custGeom>
              <a:avLst/>
              <a:gdLst/>
              <a:ahLst/>
              <a:cxnLst/>
              <a:rect r="r" b="b" t="t" l="l"/>
              <a:pathLst>
                <a:path h="1249751" w="1687841">
                  <a:moveTo>
                    <a:pt x="1563381" y="1249750"/>
                  </a:moveTo>
                  <a:lnTo>
                    <a:pt x="124460" y="1249750"/>
                  </a:lnTo>
                  <a:cubicBezTo>
                    <a:pt x="55880" y="1249750"/>
                    <a:pt x="0" y="1193870"/>
                    <a:pt x="0" y="1125290"/>
                  </a:cubicBezTo>
                  <a:lnTo>
                    <a:pt x="0" y="124460"/>
                  </a:lnTo>
                  <a:cubicBezTo>
                    <a:pt x="0" y="55880"/>
                    <a:pt x="55880" y="0"/>
                    <a:pt x="124460" y="0"/>
                  </a:cubicBezTo>
                  <a:lnTo>
                    <a:pt x="1563381" y="0"/>
                  </a:lnTo>
                  <a:cubicBezTo>
                    <a:pt x="1631961" y="0"/>
                    <a:pt x="1687841" y="55880"/>
                    <a:pt x="1687841" y="124460"/>
                  </a:cubicBezTo>
                  <a:lnTo>
                    <a:pt x="1687841" y="1125291"/>
                  </a:lnTo>
                  <a:cubicBezTo>
                    <a:pt x="1687841" y="1193870"/>
                    <a:pt x="1631961" y="1249751"/>
                    <a:pt x="1563381" y="1249751"/>
                  </a:cubicBezTo>
                  <a:close/>
                </a:path>
              </a:pathLst>
            </a:custGeom>
            <a:solidFill>
              <a:srgbClr val="FFFFFF"/>
            </a:solidFill>
          </p:spPr>
        </p:sp>
      </p:grpSp>
      <p:sp>
        <p:nvSpPr>
          <p:cNvPr name="Freeform 7" id="7"/>
          <p:cNvSpPr/>
          <p:nvPr/>
        </p:nvSpPr>
        <p:spPr>
          <a:xfrm flipH="false" flipV="false" rot="0">
            <a:off x="5655422" y="1654922"/>
            <a:ext cx="6977156" cy="6977156"/>
          </a:xfrm>
          <a:custGeom>
            <a:avLst/>
            <a:gdLst/>
            <a:ahLst/>
            <a:cxnLst/>
            <a:rect r="r" b="b" t="t" l="l"/>
            <a:pathLst>
              <a:path h="6977156" w="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2776684">
            <a:off x="11481405" y="6139738"/>
            <a:ext cx="1675183" cy="831310"/>
          </a:xfrm>
          <a:custGeom>
            <a:avLst/>
            <a:gdLst/>
            <a:ahLst/>
            <a:cxnLst/>
            <a:rect r="r" b="b" t="t" l="l"/>
            <a:pathLst>
              <a:path h="831310" w="1675183">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707239">
            <a:off x="6064753" y="2118368"/>
            <a:ext cx="1675183" cy="831310"/>
          </a:xfrm>
          <a:custGeom>
            <a:avLst/>
            <a:gdLst/>
            <a:ahLst/>
            <a:cxnLst/>
            <a:rect r="r" b="b" t="t" l="l"/>
            <a:pathLst>
              <a:path h="831310" w="1675183">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176317" y="3738625"/>
            <a:ext cx="5935366" cy="2971675"/>
          </a:xfrm>
          <a:prstGeom prst="rect">
            <a:avLst/>
          </a:prstGeom>
        </p:spPr>
        <p:txBody>
          <a:bodyPr anchor="t" rtlCol="false" tIns="0" lIns="0" bIns="0" rIns="0">
            <a:spAutoFit/>
          </a:bodyPr>
          <a:lstStyle/>
          <a:p>
            <a:pPr algn="ctr">
              <a:lnSpc>
                <a:spcPts val="7679"/>
              </a:lnSpc>
            </a:pPr>
            <a:r>
              <a:rPr lang="en-US" b="true" sz="7836" i="true" spc="-462">
                <a:solidFill>
                  <a:srgbClr val="FFFFFF"/>
                </a:solidFill>
                <a:latin typeface="Montserrat Ultra-Bold Italics"/>
                <a:ea typeface="Montserrat Ultra-Bold Italics"/>
                <a:cs typeface="Montserrat Ultra-Bold Italics"/>
                <a:sym typeface="Montserrat Ultra-Bold Italics"/>
              </a:rPr>
              <a:t>OBJECTIFS</a:t>
            </a:r>
          </a:p>
          <a:p>
            <a:pPr algn="ctr">
              <a:lnSpc>
                <a:spcPts val="7679"/>
              </a:lnSpc>
            </a:pPr>
            <a:r>
              <a:rPr lang="en-US" b="true" sz="7836" i="true" spc="-462">
                <a:solidFill>
                  <a:srgbClr val="FFFFFF"/>
                </a:solidFill>
                <a:latin typeface="Montserrat Ultra-Bold Italics"/>
                <a:ea typeface="Montserrat Ultra-Bold Italics"/>
                <a:cs typeface="Montserrat Ultra-Bold Italics"/>
                <a:sym typeface="Montserrat Ultra-Bold Italics"/>
              </a:rPr>
              <a:t>DU</a:t>
            </a:r>
          </a:p>
          <a:p>
            <a:pPr algn="ctr">
              <a:lnSpc>
                <a:spcPts val="7679"/>
              </a:lnSpc>
            </a:pPr>
            <a:r>
              <a:rPr lang="en-US" b="true" sz="7836" i="true" spc="-462">
                <a:solidFill>
                  <a:srgbClr val="FFFFFF"/>
                </a:solidFill>
                <a:latin typeface="Montserrat Ultra-Bold Italics"/>
                <a:ea typeface="Montserrat Ultra-Bold Italics"/>
                <a:cs typeface="Montserrat Ultra-Bold Italics"/>
                <a:sym typeface="Montserrat Ultra-Bold Italics"/>
              </a:rPr>
              <a:t>PROJETS</a:t>
            </a:r>
          </a:p>
        </p:txBody>
      </p:sp>
      <p:sp>
        <p:nvSpPr>
          <p:cNvPr name="TextBox 11" id="11"/>
          <p:cNvSpPr txBox="true"/>
          <p:nvPr/>
        </p:nvSpPr>
        <p:spPr>
          <a:xfrm rot="0">
            <a:off x="1483108" y="1870447"/>
            <a:ext cx="3824986" cy="1470660"/>
          </a:xfrm>
          <a:prstGeom prst="rect">
            <a:avLst/>
          </a:prstGeom>
        </p:spPr>
        <p:txBody>
          <a:bodyPr anchor="t" rtlCol="false" tIns="0" lIns="0" bIns="0" rIns="0">
            <a:spAutoFit/>
          </a:bodyPr>
          <a:lstStyle/>
          <a:p>
            <a:pPr algn="ctr" marL="453390" indent="-226695" lvl="1">
              <a:lnSpc>
                <a:spcPts val="2940"/>
              </a:lnSpc>
              <a:buFont typeface="Arial"/>
              <a:buChar char="•"/>
            </a:pPr>
            <a:r>
              <a:rPr lang="en-US" sz="2100" spc="42">
                <a:solidFill>
                  <a:srgbClr val="212423"/>
                </a:solidFill>
                <a:latin typeface="Montserrat"/>
                <a:ea typeface="Montserrat"/>
                <a:cs typeface="Montserrat"/>
                <a:sym typeface="Montserrat"/>
              </a:rPr>
              <a:t>Localiser et identifier des objets dans une scène complexe.</a:t>
            </a:r>
          </a:p>
          <a:p>
            <a:pPr algn="ctr">
              <a:lnSpc>
                <a:spcPts val="2940"/>
              </a:lnSpc>
            </a:pPr>
          </a:p>
        </p:txBody>
      </p:sp>
      <p:sp>
        <p:nvSpPr>
          <p:cNvPr name="TextBox 12" id="12"/>
          <p:cNvSpPr txBox="true"/>
          <p:nvPr/>
        </p:nvSpPr>
        <p:spPr>
          <a:xfrm rot="0">
            <a:off x="13336082" y="6610944"/>
            <a:ext cx="4278940" cy="2585085"/>
          </a:xfrm>
          <a:prstGeom prst="rect">
            <a:avLst/>
          </a:prstGeom>
        </p:spPr>
        <p:txBody>
          <a:bodyPr anchor="t" rtlCol="false" tIns="0" lIns="0" bIns="0" rIns="0">
            <a:spAutoFit/>
          </a:bodyPr>
          <a:lstStyle/>
          <a:p>
            <a:pPr algn="l" marL="453390" indent="-226695" lvl="1">
              <a:lnSpc>
                <a:spcPts val="2940"/>
              </a:lnSpc>
              <a:buFont typeface="Arial"/>
              <a:buChar char="•"/>
            </a:pPr>
            <a:r>
              <a:rPr lang="en-US" sz="2100" spc="42">
                <a:solidFill>
                  <a:srgbClr val="212423"/>
                </a:solidFill>
                <a:latin typeface="Montserrat"/>
                <a:ea typeface="Montserrat"/>
                <a:cs typeface="Montserrat"/>
                <a:sym typeface="Montserrat"/>
              </a:rPr>
              <a:t>SIFT (Scale-Invariant Feature Transform) pour :</a:t>
            </a:r>
          </a:p>
          <a:p>
            <a:pPr algn="l" marL="906780" indent="-302260" lvl="2">
              <a:lnSpc>
                <a:spcPts val="2940"/>
              </a:lnSpc>
              <a:buFont typeface="Arial"/>
              <a:buChar char="⚬"/>
            </a:pPr>
            <a:r>
              <a:rPr lang="en-US" sz="2100" spc="42">
                <a:solidFill>
                  <a:srgbClr val="212423"/>
                </a:solidFill>
                <a:latin typeface="Montserrat"/>
                <a:ea typeface="Montserrat"/>
                <a:cs typeface="Montserrat"/>
                <a:sym typeface="Montserrat"/>
              </a:rPr>
              <a:t>Détection de points d’intérêt invariants.</a:t>
            </a:r>
          </a:p>
          <a:p>
            <a:pPr algn="l" marL="906780" indent="-302260" lvl="2">
              <a:lnSpc>
                <a:spcPts val="2940"/>
              </a:lnSpc>
              <a:buFont typeface="Arial"/>
              <a:buChar char="⚬"/>
            </a:pPr>
            <a:r>
              <a:rPr lang="en-US" sz="2100" spc="42">
                <a:solidFill>
                  <a:srgbClr val="212423"/>
                </a:solidFill>
                <a:latin typeface="Montserrat"/>
                <a:ea typeface="Montserrat"/>
                <a:cs typeface="Montserrat"/>
                <a:sym typeface="Montserrat"/>
              </a:rPr>
              <a:t>Extraction de descripteurs locaux.</a:t>
            </a:r>
          </a:p>
          <a:p>
            <a:pPr algn="l">
              <a:lnSpc>
                <a:spcPts val="2940"/>
              </a:lnSpc>
            </a:pPr>
          </a:p>
        </p:txBody>
      </p:sp>
      <p:sp>
        <p:nvSpPr>
          <p:cNvPr name="TextBox 13" id="13"/>
          <p:cNvSpPr txBox="true"/>
          <p:nvPr/>
        </p:nvSpPr>
        <p:spPr>
          <a:xfrm rot="0">
            <a:off x="820631" y="1000125"/>
            <a:ext cx="4324569"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Objetifs Principal</a:t>
            </a:r>
          </a:p>
        </p:txBody>
      </p:sp>
      <p:sp>
        <p:nvSpPr>
          <p:cNvPr name="TextBox 14" id="14"/>
          <p:cNvSpPr txBox="true"/>
          <p:nvPr/>
        </p:nvSpPr>
        <p:spPr>
          <a:xfrm rot="0">
            <a:off x="12937153" y="5195312"/>
            <a:ext cx="3824986"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Méthode Utilisé</a:t>
            </a:r>
          </a:p>
        </p:txBody>
      </p:sp>
      <p:sp>
        <p:nvSpPr>
          <p:cNvPr name="Freeform 15" id="15"/>
          <p:cNvSpPr/>
          <p:nvPr/>
        </p:nvSpPr>
        <p:spPr>
          <a:xfrm flipH="false" flipV="false" rot="9409434">
            <a:off x="5216055" y="6945142"/>
            <a:ext cx="1675183" cy="831310"/>
          </a:xfrm>
          <a:custGeom>
            <a:avLst/>
            <a:gdLst/>
            <a:ahLst/>
            <a:cxnLst/>
            <a:rect r="r" b="b" t="t" l="l"/>
            <a:pathLst>
              <a:path h="831310" w="1675183">
                <a:moveTo>
                  <a:pt x="0" y="0"/>
                </a:moveTo>
                <a:lnTo>
                  <a:pt x="1675184" y="0"/>
                </a:lnTo>
                <a:lnTo>
                  <a:pt x="1675184"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947436" y="8342554"/>
            <a:ext cx="4680898" cy="1831491"/>
            <a:chOff x="0" y="0"/>
            <a:chExt cx="1687841" cy="660400"/>
          </a:xfrm>
        </p:grpSpPr>
        <p:sp>
          <p:nvSpPr>
            <p:cNvPr name="Freeform 17" id="17"/>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18" id="18"/>
          <p:cNvSpPr txBox="true"/>
          <p:nvPr/>
        </p:nvSpPr>
        <p:spPr>
          <a:xfrm rot="0">
            <a:off x="1414936" y="8593978"/>
            <a:ext cx="3745898" cy="1470660"/>
          </a:xfrm>
          <a:prstGeom prst="rect">
            <a:avLst/>
          </a:prstGeom>
        </p:spPr>
        <p:txBody>
          <a:bodyPr anchor="t" rtlCol="false" tIns="0" lIns="0" bIns="0" rIns="0">
            <a:spAutoFit/>
          </a:bodyPr>
          <a:lstStyle/>
          <a:p>
            <a:pPr algn="ctr">
              <a:lnSpc>
                <a:spcPts val="2940"/>
              </a:lnSpc>
            </a:pPr>
            <a:r>
              <a:rPr lang="en-US" sz="2100" spc="42">
                <a:solidFill>
                  <a:srgbClr val="212423"/>
                </a:solidFill>
                <a:latin typeface="Montserrat"/>
                <a:ea typeface="Montserrat"/>
                <a:cs typeface="Montserrat"/>
                <a:sym typeface="Montserrat"/>
              </a:rPr>
              <a:t>COIL-100 (Columbia University), 10 classes d’objets.</a:t>
            </a:r>
          </a:p>
          <a:p>
            <a:pPr algn="ctr">
              <a:lnSpc>
                <a:spcPts val="2940"/>
              </a:lnSpc>
            </a:pPr>
          </a:p>
        </p:txBody>
      </p:sp>
      <p:sp>
        <p:nvSpPr>
          <p:cNvPr name="TextBox 19" id="19"/>
          <p:cNvSpPr txBox="true"/>
          <p:nvPr/>
        </p:nvSpPr>
        <p:spPr>
          <a:xfrm rot="0">
            <a:off x="1082240" y="7777768"/>
            <a:ext cx="4324569"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Dataset</a:t>
            </a:r>
          </a:p>
        </p:txBody>
      </p:sp>
      <p:sp>
        <p:nvSpPr>
          <p:cNvPr name="TextBox 20" id="20"/>
          <p:cNvSpPr txBox="true"/>
          <p:nvPr/>
        </p:nvSpPr>
        <p:spPr>
          <a:xfrm rot="0">
            <a:off x="17695651" y="9715388"/>
            <a:ext cx="152400" cy="200025"/>
          </a:xfrm>
          <a:prstGeom prst="rect">
            <a:avLst/>
          </a:prstGeom>
        </p:spPr>
        <p:txBody>
          <a:bodyPr anchor="t" rtlCol="false" tIns="0" lIns="0" bIns="0" rIns="0" wrap="none">
            <a:spAutoFit/>
          </a:bodyPr>
          <a:lstStyle/>
          <a:p>
            <a:pPr algn="ctr">
              <a:lnSpc>
                <a:spcPts val="3499"/>
              </a:lnSpc>
              <a:spcBef>
                <a:spcPct val="0"/>
              </a:spcBef>
            </a:pPr>
            <a:r>
              <a:rPr lang="en-US" sz="2499">
                <a:solidFill>
                  <a:srgbClr val="F4F4F4"/>
                </a:solidFill>
                <a:latin typeface="Open Sans"/>
                <a:ea typeface="Open Sans"/>
                <a:cs typeface="Open Sans"/>
                <a:sym typeface="Open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50232" y="2844514"/>
            <a:ext cx="25783492" cy="10455061"/>
          </a:xfrm>
          <a:prstGeom prst="rect">
            <a:avLst/>
          </a:prstGeom>
          <a:solidFill>
            <a:srgbClr val="545454">
              <a:alpha val="4706"/>
            </a:srgbClr>
          </a:solidFill>
        </p:spPr>
      </p:sp>
      <p:sp>
        <p:nvSpPr>
          <p:cNvPr name="AutoShape 3" id="3"/>
          <p:cNvSpPr/>
          <p:nvPr/>
        </p:nvSpPr>
        <p:spPr>
          <a:xfrm rot="0">
            <a:off x="1028700" y="9591065"/>
            <a:ext cx="16230600" cy="1351653"/>
          </a:xfrm>
          <a:prstGeom prst="rect">
            <a:avLst/>
          </a:prstGeom>
          <a:solidFill>
            <a:srgbClr val="213559"/>
          </a:solidFill>
        </p:spPr>
      </p:sp>
      <p:sp>
        <p:nvSpPr>
          <p:cNvPr name="AutoShape 4" id="4"/>
          <p:cNvSpPr/>
          <p:nvPr/>
        </p:nvSpPr>
        <p:spPr>
          <a:xfrm rot="0">
            <a:off x="1028700" y="-675827"/>
            <a:ext cx="16230600" cy="1351653"/>
          </a:xfrm>
          <a:prstGeom prst="rect">
            <a:avLst/>
          </a:prstGeom>
          <a:solidFill>
            <a:srgbClr val="213559"/>
          </a:solidFill>
        </p:spPr>
      </p:sp>
      <p:sp>
        <p:nvSpPr>
          <p:cNvPr name="Freeform 5" id="5"/>
          <p:cNvSpPr/>
          <p:nvPr/>
        </p:nvSpPr>
        <p:spPr>
          <a:xfrm flipH="false" flipV="false" rot="0">
            <a:off x="11346954" y="3212794"/>
            <a:ext cx="6378948" cy="5103158"/>
          </a:xfrm>
          <a:custGeom>
            <a:avLst/>
            <a:gdLst/>
            <a:ahLst/>
            <a:cxnLst/>
            <a:rect r="r" b="b" t="t" l="l"/>
            <a:pathLst>
              <a:path h="5103158" w="6378948">
                <a:moveTo>
                  <a:pt x="0" y="0"/>
                </a:moveTo>
                <a:lnTo>
                  <a:pt x="6378948" y="0"/>
                </a:lnTo>
                <a:lnTo>
                  <a:pt x="6378948" y="5103158"/>
                </a:lnTo>
                <a:lnTo>
                  <a:pt x="0" y="5103158"/>
                </a:lnTo>
                <a:lnTo>
                  <a:pt x="0" y="0"/>
                </a:lnTo>
                <a:close/>
              </a:path>
            </a:pathLst>
          </a:custGeom>
          <a:blipFill>
            <a:blip r:embed="rId2"/>
            <a:stretch>
              <a:fillRect l="-3280" t="0" r="-3280" b="0"/>
            </a:stretch>
          </a:blipFill>
        </p:spPr>
      </p:sp>
      <p:sp>
        <p:nvSpPr>
          <p:cNvPr name="TextBox 6" id="6"/>
          <p:cNvSpPr txBox="true"/>
          <p:nvPr/>
        </p:nvSpPr>
        <p:spPr>
          <a:xfrm rot="0">
            <a:off x="1028700" y="1579751"/>
            <a:ext cx="8854825" cy="908294"/>
          </a:xfrm>
          <a:prstGeom prst="rect">
            <a:avLst/>
          </a:prstGeom>
        </p:spPr>
        <p:txBody>
          <a:bodyPr anchor="t" rtlCol="false" tIns="0" lIns="0" bIns="0" rIns="0">
            <a:spAutoFit/>
          </a:bodyPr>
          <a:lstStyle/>
          <a:p>
            <a:pPr algn="l">
              <a:lnSpc>
                <a:spcPts val="6801"/>
              </a:lnSpc>
            </a:pPr>
            <a:r>
              <a:rPr lang="en-US" b="true" sz="6940" i="true" spc="-409">
                <a:solidFill>
                  <a:srgbClr val="263F6B"/>
                </a:solidFill>
                <a:latin typeface="Montserrat Ultra-Bold Italics"/>
                <a:ea typeface="Montserrat Ultra-Bold Italics"/>
                <a:cs typeface="Montserrat Ultra-Bold Italics"/>
                <a:sym typeface="Montserrat Ultra-Bold Italics"/>
              </a:rPr>
              <a:t>MÉTHOLOGIE</a:t>
            </a:r>
          </a:p>
        </p:txBody>
      </p:sp>
      <p:sp>
        <p:nvSpPr>
          <p:cNvPr name="TextBox 7" id="7"/>
          <p:cNvSpPr txBox="true"/>
          <p:nvPr/>
        </p:nvSpPr>
        <p:spPr>
          <a:xfrm rot="0">
            <a:off x="1028700" y="3888719"/>
            <a:ext cx="9727557" cy="4070985"/>
          </a:xfrm>
          <a:prstGeom prst="rect">
            <a:avLst/>
          </a:prstGeom>
        </p:spPr>
        <p:txBody>
          <a:bodyPr anchor="t" rtlCol="false" tIns="0" lIns="0" bIns="0" rIns="0">
            <a:spAutoFit/>
          </a:bodyPr>
          <a:lstStyle/>
          <a:p>
            <a:pPr algn="l" marL="453390" indent="-226695" lvl="1">
              <a:lnSpc>
                <a:spcPts val="2940"/>
              </a:lnSpc>
              <a:buFont typeface="Arial"/>
              <a:buChar char="•"/>
            </a:pPr>
            <a:r>
              <a:rPr lang="en-US" b="true" sz="2100">
                <a:solidFill>
                  <a:srgbClr val="000000"/>
                </a:solidFill>
                <a:latin typeface="Open Sans Bold"/>
                <a:ea typeface="Open Sans Bold"/>
                <a:cs typeface="Open Sans Bold"/>
                <a:sym typeface="Open Sans Bold"/>
              </a:rPr>
              <a:t>Utilisation de la base d’images COIL-100, organisée en 10 classes (ex : b</a:t>
            </a:r>
            <a:r>
              <a:rPr lang="en-US" b="true" sz="2100">
                <a:solidFill>
                  <a:srgbClr val="000000"/>
                </a:solidFill>
                <a:latin typeface="Open Sans Bold"/>
                <a:ea typeface="Open Sans Bold"/>
                <a:cs typeface="Open Sans Bold"/>
                <a:sym typeface="Open Sans Bold"/>
              </a:rPr>
              <a:t>outeille, tasse, voiture...).</a:t>
            </a:r>
          </a:p>
          <a:p>
            <a:pPr algn="l">
              <a:lnSpc>
                <a:spcPts val="2940"/>
              </a:lnSpc>
            </a:pPr>
          </a:p>
          <a:p>
            <a:pPr algn="l" marL="453390" indent="-226695" lvl="1">
              <a:lnSpc>
                <a:spcPts val="2940"/>
              </a:lnSpc>
              <a:buFont typeface="Arial"/>
              <a:buChar char="•"/>
            </a:pPr>
            <a:r>
              <a:rPr lang="en-US" b="true" sz="2100">
                <a:solidFill>
                  <a:srgbClr val="000000"/>
                </a:solidFill>
                <a:latin typeface="Open Sans Bold"/>
                <a:ea typeface="Open Sans Bold"/>
                <a:cs typeface="Open Sans Bold"/>
                <a:sym typeface="Open Sans Bold"/>
              </a:rPr>
              <a:t>    Extraction de points d’intérêt avec SIFT, grâce à xfeatures2d.SIFT_create().</a:t>
            </a:r>
          </a:p>
          <a:p>
            <a:pPr algn="l">
              <a:lnSpc>
                <a:spcPts val="2940"/>
              </a:lnSpc>
            </a:pPr>
          </a:p>
          <a:p>
            <a:pPr algn="l" marL="453390" indent="-226695" lvl="1">
              <a:lnSpc>
                <a:spcPts val="2940"/>
              </a:lnSpc>
              <a:buFont typeface="Arial"/>
              <a:buChar char="•"/>
            </a:pPr>
            <a:r>
              <a:rPr lang="en-US" b="true" sz="2100">
                <a:solidFill>
                  <a:srgbClr val="000000"/>
                </a:solidFill>
                <a:latin typeface="Open Sans Bold"/>
                <a:ea typeface="Open Sans Bold"/>
                <a:cs typeface="Open Sans Bold"/>
                <a:sym typeface="Open Sans Bold"/>
              </a:rPr>
              <a:t>    Calcul automatique des descripteurs à l’aide de sift.detectAndCompute().</a:t>
            </a:r>
          </a:p>
          <a:p>
            <a:pPr algn="l">
              <a:lnSpc>
                <a:spcPts val="2940"/>
              </a:lnSpc>
            </a:pPr>
          </a:p>
          <a:p>
            <a:pPr algn="l" marL="453390" indent="-226695" lvl="1">
              <a:lnSpc>
                <a:spcPts val="2940"/>
              </a:lnSpc>
              <a:buFont typeface="Arial"/>
              <a:buChar char="•"/>
            </a:pPr>
            <a:r>
              <a:rPr lang="en-US" b="true" sz="2100">
                <a:solidFill>
                  <a:srgbClr val="000000"/>
                </a:solidFill>
                <a:latin typeface="Open Sans Bold"/>
                <a:ea typeface="Open Sans Bold"/>
                <a:cs typeface="Open Sans Bold"/>
                <a:sym typeface="Open Sans Bold"/>
              </a:rPr>
              <a:t>    Mise en correspondance avec les descripteurs d’apprentissage via Brute Force Matcher et ratio test de Lowe (seuil = 0.6).</a:t>
            </a:r>
          </a:p>
        </p:txBody>
      </p:sp>
      <p:sp>
        <p:nvSpPr>
          <p:cNvPr name="TextBox 8" id="8"/>
          <p:cNvSpPr txBox="true"/>
          <p:nvPr/>
        </p:nvSpPr>
        <p:spPr>
          <a:xfrm rot="0">
            <a:off x="16777833" y="8862060"/>
            <a:ext cx="152400" cy="190500"/>
          </a:xfrm>
          <a:prstGeom prst="rect">
            <a:avLst/>
          </a:prstGeom>
        </p:spPr>
        <p:txBody>
          <a:bodyPr anchor="t" rtlCol="false" tIns="0" lIns="0" bIns="0" rIns="0" wrap="none">
            <a:spAutoFit/>
          </a:bodyPr>
          <a:lstStyle/>
          <a:p>
            <a:pPr algn="ctr">
              <a:lnSpc>
                <a:spcPts val="3359"/>
              </a:lnSpc>
              <a:spcBef>
                <a:spcPct val="0"/>
              </a:spcBef>
            </a:pPr>
            <a:r>
              <a:rPr lang="en-US" sz="2399">
                <a:solidFill>
                  <a:srgbClr val="000000"/>
                </a:solidFill>
                <a:latin typeface="Open Sans"/>
                <a:ea typeface="Open Sans"/>
                <a:cs typeface="Open Sans"/>
                <a:sym typeface="Open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590568" y="5003970"/>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2870276" y="182252"/>
            <a:ext cx="6203791" cy="1309890"/>
            <a:chOff x="0" y="0"/>
            <a:chExt cx="3127731" cy="660400"/>
          </a:xfrm>
        </p:grpSpPr>
        <p:sp>
          <p:nvSpPr>
            <p:cNvPr name="Freeform 6" id="6"/>
            <p:cNvSpPr/>
            <p:nvPr/>
          </p:nvSpPr>
          <p:spPr>
            <a:xfrm flipH="false" flipV="false" rot="0">
              <a:off x="0" y="0"/>
              <a:ext cx="3127731" cy="660400"/>
            </a:xfrm>
            <a:custGeom>
              <a:avLst/>
              <a:gdLst/>
              <a:ahLst/>
              <a:cxnLst/>
              <a:rect r="r" b="b" t="t" l="l"/>
              <a:pathLst>
                <a:path h="660400" w="3127731">
                  <a:moveTo>
                    <a:pt x="3003271" y="660400"/>
                  </a:moveTo>
                  <a:lnTo>
                    <a:pt x="124460" y="660400"/>
                  </a:lnTo>
                  <a:cubicBezTo>
                    <a:pt x="55880" y="660400"/>
                    <a:pt x="0" y="604520"/>
                    <a:pt x="0" y="535940"/>
                  </a:cubicBezTo>
                  <a:lnTo>
                    <a:pt x="0" y="124460"/>
                  </a:lnTo>
                  <a:cubicBezTo>
                    <a:pt x="0" y="55880"/>
                    <a:pt x="55880" y="0"/>
                    <a:pt x="124460" y="0"/>
                  </a:cubicBezTo>
                  <a:lnTo>
                    <a:pt x="3003271" y="0"/>
                  </a:lnTo>
                  <a:cubicBezTo>
                    <a:pt x="3071851" y="0"/>
                    <a:pt x="3127731" y="55880"/>
                    <a:pt x="3127731" y="124460"/>
                  </a:cubicBezTo>
                  <a:lnTo>
                    <a:pt x="3127731" y="535940"/>
                  </a:lnTo>
                  <a:cubicBezTo>
                    <a:pt x="3127731" y="604520"/>
                    <a:pt x="3071851" y="660400"/>
                    <a:pt x="3003271" y="660400"/>
                  </a:cubicBezTo>
                  <a:close/>
                </a:path>
              </a:pathLst>
            </a:custGeom>
            <a:solidFill>
              <a:srgbClr val="263F6B"/>
            </a:solidFill>
          </p:spPr>
        </p:sp>
      </p:grpSp>
      <p:grpSp>
        <p:nvGrpSpPr>
          <p:cNvPr name="Group 7" id="7"/>
          <p:cNvGrpSpPr/>
          <p:nvPr/>
        </p:nvGrpSpPr>
        <p:grpSpPr>
          <a:xfrm rot="0">
            <a:off x="14057654" y="182252"/>
            <a:ext cx="6448466" cy="1309890"/>
            <a:chOff x="0" y="0"/>
            <a:chExt cx="3251087" cy="660400"/>
          </a:xfrm>
        </p:grpSpPr>
        <p:sp>
          <p:nvSpPr>
            <p:cNvPr name="Freeform 8" id="8"/>
            <p:cNvSpPr/>
            <p:nvPr/>
          </p:nvSpPr>
          <p:spPr>
            <a:xfrm flipH="false" flipV="false" rot="0">
              <a:off x="0" y="0"/>
              <a:ext cx="3251087" cy="660400"/>
            </a:xfrm>
            <a:custGeom>
              <a:avLst/>
              <a:gdLst/>
              <a:ahLst/>
              <a:cxnLst/>
              <a:rect r="r" b="b" t="t" l="l"/>
              <a:pathLst>
                <a:path h="660400" w="3251087">
                  <a:moveTo>
                    <a:pt x="3126627" y="660400"/>
                  </a:moveTo>
                  <a:lnTo>
                    <a:pt x="124460" y="660400"/>
                  </a:lnTo>
                  <a:cubicBezTo>
                    <a:pt x="55880" y="660400"/>
                    <a:pt x="0" y="604520"/>
                    <a:pt x="0" y="535940"/>
                  </a:cubicBezTo>
                  <a:lnTo>
                    <a:pt x="0" y="124460"/>
                  </a:lnTo>
                  <a:cubicBezTo>
                    <a:pt x="0" y="55880"/>
                    <a:pt x="55880" y="0"/>
                    <a:pt x="124460" y="0"/>
                  </a:cubicBezTo>
                  <a:lnTo>
                    <a:pt x="3126627" y="0"/>
                  </a:lnTo>
                  <a:cubicBezTo>
                    <a:pt x="3195207" y="0"/>
                    <a:pt x="3251087" y="55880"/>
                    <a:pt x="3251087" y="124460"/>
                  </a:cubicBezTo>
                  <a:lnTo>
                    <a:pt x="3251087" y="535940"/>
                  </a:lnTo>
                  <a:cubicBezTo>
                    <a:pt x="3251087" y="604520"/>
                    <a:pt x="3195207" y="660400"/>
                    <a:pt x="3126627" y="660400"/>
                  </a:cubicBezTo>
                  <a:close/>
                </a:path>
              </a:pathLst>
            </a:custGeom>
            <a:solidFill>
              <a:srgbClr val="263F6B"/>
            </a:solidFill>
          </p:spPr>
        </p:sp>
      </p:grpSp>
      <p:grpSp>
        <p:nvGrpSpPr>
          <p:cNvPr name="Group 9" id="9"/>
          <p:cNvGrpSpPr/>
          <p:nvPr/>
        </p:nvGrpSpPr>
        <p:grpSpPr>
          <a:xfrm rot="0">
            <a:off x="8791587" y="3984726"/>
            <a:ext cx="8730643" cy="4716420"/>
            <a:chOff x="0" y="0"/>
            <a:chExt cx="2913542" cy="1573938"/>
          </a:xfrm>
        </p:grpSpPr>
        <p:sp>
          <p:nvSpPr>
            <p:cNvPr name="Freeform 10" id="10"/>
            <p:cNvSpPr/>
            <p:nvPr/>
          </p:nvSpPr>
          <p:spPr>
            <a:xfrm flipH="false" flipV="false" rot="0">
              <a:off x="0" y="0"/>
              <a:ext cx="2913542" cy="1573938"/>
            </a:xfrm>
            <a:custGeom>
              <a:avLst/>
              <a:gdLst/>
              <a:ahLst/>
              <a:cxnLst/>
              <a:rect r="r" b="b" t="t" l="l"/>
              <a:pathLst>
                <a:path h="1573938" w="2913542">
                  <a:moveTo>
                    <a:pt x="2789082" y="1573938"/>
                  </a:moveTo>
                  <a:lnTo>
                    <a:pt x="124460" y="1573938"/>
                  </a:lnTo>
                  <a:cubicBezTo>
                    <a:pt x="55880" y="1573938"/>
                    <a:pt x="0" y="1518058"/>
                    <a:pt x="0" y="1449478"/>
                  </a:cubicBezTo>
                  <a:lnTo>
                    <a:pt x="0" y="124460"/>
                  </a:lnTo>
                  <a:cubicBezTo>
                    <a:pt x="0" y="55880"/>
                    <a:pt x="55880" y="0"/>
                    <a:pt x="124460" y="0"/>
                  </a:cubicBezTo>
                  <a:lnTo>
                    <a:pt x="2789082" y="0"/>
                  </a:lnTo>
                  <a:cubicBezTo>
                    <a:pt x="2857662" y="0"/>
                    <a:pt x="2913542" y="55880"/>
                    <a:pt x="2913542" y="124460"/>
                  </a:cubicBezTo>
                  <a:lnTo>
                    <a:pt x="2913542" y="1449478"/>
                  </a:lnTo>
                  <a:cubicBezTo>
                    <a:pt x="2913542" y="1518058"/>
                    <a:pt x="2857662" y="1573938"/>
                    <a:pt x="2789082" y="1573938"/>
                  </a:cubicBezTo>
                  <a:close/>
                </a:path>
              </a:pathLst>
            </a:custGeom>
            <a:solidFill>
              <a:srgbClr val="263F6B"/>
            </a:solidFill>
          </p:spPr>
        </p:sp>
      </p:grpSp>
      <p:sp>
        <p:nvSpPr>
          <p:cNvPr name="Freeform 11" id="11"/>
          <p:cNvSpPr/>
          <p:nvPr/>
        </p:nvSpPr>
        <p:spPr>
          <a:xfrm flipH="false" flipV="false" rot="0">
            <a:off x="732087" y="2673860"/>
            <a:ext cx="3646898" cy="1612427"/>
          </a:xfrm>
          <a:custGeom>
            <a:avLst/>
            <a:gdLst/>
            <a:ahLst/>
            <a:cxnLst/>
            <a:rect r="r" b="b" t="t" l="l"/>
            <a:pathLst>
              <a:path h="1612427" w="3646898">
                <a:moveTo>
                  <a:pt x="0" y="0"/>
                </a:moveTo>
                <a:lnTo>
                  <a:pt x="3646898" y="0"/>
                </a:lnTo>
                <a:lnTo>
                  <a:pt x="3646898" y="1612427"/>
                </a:lnTo>
                <a:lnTo>
                  <a:pt x="0" y="1612427"/>
                </a:lnTo>
                <a:lnTo>
                  <a:pt x="0" y="0"/>
                </a:lnTo>
                <a:close/>
              </a:path>
            </a:pathLst>
          </a:custGeom>
          <a:blipFill>
            <a:blip r:embed="rId2"/>
            <a:stretch>
              <a:fillRect l="0" t="0" r="0" b="0"/>
            </a:stretch>
          </a:blipFill>
        </p:spPr>
      </p:sp>
      <p:sp>
        <p:nvSpPr>
          <p:cNvPr name="Freeform 12" id="12"/>
          <p:cNvSpPr/>
          <p:nvPr/>
        </p:nvSpPr>
        <p:spPr>
          <a:xfrm flipH="false" flipV="false" rot="0">
            <a:off x="4969259" y="4566794"/>
            <a:ext cx="1564479" cy="1406051"/>
          </a:xfrm>
          <a:custGeom>
            <a:avLst/>
            <a:gdLst/>
            <a:ahLst/>
            <a:cxnLst/>
            <a:rect r="r" b="b" t="t" l="l"/>
            <a:pathLst>
              <a:path h="1406051" w="1564479">
                <a:moveTo>
                  <a:pt x="0" y="0"/>
                </a:moveTo>
                <a:lnTo>
                  <a:pt x="1564479" y="0"/>
                </a:lnTo>
                <a:lnTo>
                  <a:pt x="1564479" y="1406050"/>
                </a:lnTo>
                <a:lnTo>
                  <a:pt x="0" y="1406050"/>
                </a:lnTo>
                <a:lnTo>
                  <a:pt x="0" y="0"/>
                </a:lnTo>
                <a:close/>
              </a:path>
            </a:pathLst>
          </a:custGeom>
          <a:blipFill>
            <a:blip r:embed="rId3"/>
            <a:stretch>
              <a:fillRect l="0" t="0" r="0" b="0"/>
            </a:stretch>
          </a:blipFill>
        </p:spPr>
      </p:sp>
      <p:sp>
        <p:nvSpPr>
          <p:cNvPr name="Freeform 13" id="13"/>
          <p:cNvSpPr/>
          <p:nvPr/>
        </p:nvSpPr>
        <p:spPr>
          <a:xfrm flipH="false" flipV="false" rot="0">
            <a:off x="813470" y="6736772"/>
            <a:ext cx="3484134" cy="1861231"/>
          </a:xfrm>
          <a:custGeom>
            <a:avLst/>
            <a:gdLst/>
            <a:ahLst/>
            <a:cxnLst/>
            <a:rect r="r" b="b" t="t" l="l"/>
            <a:pathLst>
              <a:path h="1861231" w="3484134">
                <a:moveTo>
                  <a:pt x="0" y="0"/>
                </a:moveTo>
                <a:lnTo>
                  <a:pt x="3484133" y="0"/>
                </a:lnTo>
                <a:lnTo>
                  <a:pt x="3484133" y="1861231"/>
                </a:lnTo>
                <a:lnTo>
                  <a:pt x="0" y="1861231"/>
                </a:lnTo>
                <a:lnTo>
                  <a:pt x="0" y="0"/>
                </a:lnTo>
                <a:close/>
              </a:path>
            </a:pathLst>
          </a:custGeom>
          <a:blipFill>
            <a:blip r:embed="rId4"/>
            <a:stretch>
              <a:fillRect l="0" t="0" r="0" b="0"/>
            </a:stretch>
          </a:blipFill>
        </p:spPr>
      </p:sp>
      <p:sp>
        <p:nvSpPr>
          <p:cNvPr name="TextBox 14" id="14"/>
          <p:cNvSpPr txBox="true"/>
          <p:nvPr/>
        </p:nvSpPr>
        <p:spPr>
          <a:xfrm rot="0">
            <a:off x="3942552" y="672087"/>
            <a:ext cx="9677514" cy="1077849"/>
          </a:xfrm>
          <a:prstGeom prst="rect">
            <a:avLst/>
          </a:prstGeom>
        </p:spPr>
        <p:txBody>
          <a:bodyPr anchor="t" rtlCol="false" tIns="0" lIns="0" bIns="0" rIns="0">
            <a:spAutoFit/>
          </a:bodyPr>
          <a:lstStyle/>
          <a:p>
            <a:pPr algn="ctr">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IMPLEMENTATION</a:t>
            </a:r>
          </a:p>
        </p:txBody>
      </p:sp>
      <p:sp>
        <p:nvSpPr>
          <p:cNvPr name="TextBox 15" id="15"/>
          <p:cNvSpPr txBox="true"/>
          <p:nvPr/>
        </p:nvSpPr>
        <p:spPr>
          <a:xfrm rot="0">
            <a:off x="9323256" y="5231719"/>
            <a:ext cx="7936044" cy="2603500"/>
          </a:xfrm>
          <a:prstGeom prst="rect">
            <a:avLst/>
          </a:prstGeom>
        </p:spPr>
        <p:txBody>
          <a:bodyPr anchor="t" rtlCol="false" tIns="0" lIns="0" bIns="0" rIns="0">
            <a:spAutoFit/>
          </a:bodyPr>
          <a:lstStyle/>
          <a:p>
            <a:pPr algn="ctr">
              <a:lnSpc>
                <a:spcPts val="3499"/>
              </a:lnSpc>
            </a:pPr>
            <a:r>
              <a:rPr lang="en-US" b="true" sz="2499" spc="49">
                <a:solidFill>
                  <a:srgbClr val="FFFFFF"/>
                </a:solidFill>
                <a:latin typeface="Montserrat Bold"/>
                <a:ea typeface="Montserrat Bold"/>
                <a:cs typeface="Montserrat Bold"/>
                <a:sym typeface="Montserrat Bold"/>
              </a:rPr>
              <a:t>Environnement :</a:t>
            </a:r>
            <a:r>
              <a:rPr lang="en-US" sz="2499" spc="49">
                <a:solidFill>
                  <a:srgbClr val="FFFFFF"/>
                </a:solidFill>
                <a:latin typeface="Montserrat"/>
                <a:ea typeface="Montserrat"/>
                <a:cs typeface="Montserrat"/>
                <a:sym typeface="Montserrat"/>
              </a:rPr>
              <a:t> Google Colab (avec intégration Google Drive).</a:t>
            </a:r>
          </a:p>
          <a:p>
            <a:pPr algn="ctr">
              <a:lnSpc>
                <a:spcPts val="3499"/>
              </a:lnSpc>
            </a:pPr>
          </a:p>
          <a:p>
            <a:pPr algn="ctr">
              <a:lnSpc>
                <a:spcPts val="3499"/>
              </a:lnSpc>
            </a:pPr>
            <a:r>
              <a:rPr lang="en-US" sz="2499" spc="49">
                <a:solidFill>
                  <a:srgbClr val="FFFFFF"/>
                </a:solidFill>
                <a:latin typeface="Montserrat"/>
                <a:ea typeface="Montserrat"/>
                <a:cs typeface="Montserrat"/>
                <a:sym typeface="Montserrat"/>
              </a:rPr>
              <a:t> </a:t>
            </a:r>
            <a:r>
              <a:rPr lang="en-US" b="true" sz="2499" spc="49">
                <a:solidFill>
                  <a:srgbClr val="FFFFFF"/>
                </a:solidFill>
                <a:latin typeface="Montserrat Bold"/>
                <a:ea typeface="Montserrat Bold"/>
                <a:cs typeface="Montserrat Bold"/>
                <a:sym typeface="Montserrat Bold"/>
              </a:rPr>
              <a:t>Dataset :</a:t>
            </a:r>
            <a:r>
              <a:rPr lang="en-US" sz="2499" spc="49">
                <a:solidFill>
                  <a:srgbClr val="FFFFFF"/>
                </a:solidFill>
                <a:latin typeface="Montserrat"/>
                <a:ea typeface="Montserrat"/>
                <a:cs typeface="Montserrat"/>
                <a:sym typeface="Montserrat"/>
              </a:rPr>
              <a:t> 7200 images réparties en 70% entraînement, 30% test (via train_test_split).</a:t>
            </a:r>
          </a:p>
          <a:p>
            <a:pPr algn="ctr">
              <a:lnSpc>
                <a:spcPts val="3499"/>
              </a:lnSpc>
            </a:pPr>
          </a:p>
        </p:txBody>
      </p:sp>
      <p:sp>
        <p:nvSpPr>
          <p:cNvPr name="TextBox 16" id="16"/>
          <p:cNvSpPr txBox="true"/>
          <p:nvPr/>
        </p:nvSpPr>
        <p:spPr>
          <a:xfrm rot="0">
            <a:off x="17259300" y="9220200"/>
            <a:ext cx="152400" cy="190500"/>
          </a:xfrm>
          <a:prstGeom prst="rect">
            <a:avLst/>
          </a:prstGeom>
        </p:spPr>
        <p:txBody>
          <a:bodyPr anchor="t" rtlCol="false" tIns="0" lIns="0" bIns="0" rIns="0" wrap="none">
            <a:spAutoFit/>
          </a:bodyPr>
          <a:lstStyle/>
          <a:p>
            <a:pPr algn="ctr">
              <a:lnSpc>
                <a:spcPts val="3359"/>
              </a:lnSpc>
              <a:spcBef>
                <a:spcPct val="0"/>
              </a:spcBef>
            </a:pPr>
            <a:r>
              <a:rPr lang="en-US" sz="2399">
                <a:solidFill>
                  <a:srgbClr val="000000"/>
                </a:solidFill>
                <a:latin typeface="Open Sans"/>
                <a:ea typeface="Open Sans"/>
                <a:cs typeface="Open Sans"/>
                <a:sym typeface="Open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sp>
        <p:nvSpPr>
          <p:cNvPr name="Freeform 5" id="5"/>
          <p:cNvSpPr/>
          <p:nvPr/>
        </p:nvSpPr>
        <p:spPr>
          <a:xfrm flipH="false" flipV="false" rot="0">
            <a:off x="1475488" y="2643724"/>
            <a:ext cx="15205146" cy="1651565"/>
          </a:xfrm>
          <a:custGeom>
            <a:avLst/>
            <a:gdLst/>
            <a:ahLst/>
            <a:cxnLst/>
            <a:rect r="r" b="b" t="t" l="l"/>
            <a:pathLst>
              <a:path h="1651565" w="15205146">
                <a:moveTo>
                  <a:pt x="0" y="0"/>
                </a:moveTo>
                <a:lnTo>
                  <a:pt x="15205146" y="0"/>
                </a:lnTo>
                <a:lnTo>
                  <a:pt x="15205146" y="1651565"/>
                </a:lnTo>
                <a:lnTo>
                  <a:pt x="0" y="1651565"/>
                </a:lnTo>
                <a:lnTo>
                  <a:pt x="0" y="0"/>
                </a:lnTo>
                <a:close/>
              </a:path>
            </a:pathLst>
          </a:custGeom>
          <a:blipFill>
            <a:blip r:embed="rId4"/>
            <a:stretch>
              <a:fillRect l="-1723" t="0" r="-1723" b="0"/>
            </a:stretch>
          </a:blipFill>
        </p:spPr>
      </p:sp>
      <p:sp>
        <p:nvSpPr>
          <p:cNvPr name="TextBox 6" id="6"/>
          <p:cNvSpPr txBox="true"/>
          <p:nvPr/>
        </p:nvSpPr>
        <p:spPr>
          <a:xfrm rot="0">
            <a:off x="3277550" y="1026224"/>
            <a:ext cx="11546443" cy="798542"/>
          </a:xfrm>
          <a:prstGeom prst="rect">
            <a:avLst/>
          </a:prstGeom>
        </p:spPr>
        <p:txBody>
          <a:bodyPr anchor="t" rtlCol="false" tIns="0" lIns="0" bIns="0" rIns="0">
            <a:spAutoFit/>
          </a:bodyPr>
          <a:lstStyle/>
          <a:p>
            <a:pPr algn="l">
              <a:lnSpc>
                <a:spcPts val="5958"/>
              </a:lnSpc>
            </a:pPr>
            <a:r>
              <a:rPr lang="en-US" b="true" sz="6080" i="true" spc="-358">
                <a:solidFill>
                  <a:srgbClr val="FFFFFF"/>
                </a:solidFill>
                <a:latin typeface="Montserrat Ultra-Bold Italics"/>
                <a:ea typeface="Montserrat Ultra-Bold Italics"/>
                <a:cs typeface="Montserrat Ultra-Bold Italics"/>
                <a:sym typeface="Montserrat Ultra-Bold Italics"/>
              </a:rPr>
              <a:t>RESULTATS &amp; EVALUATIONS</a:t>
            </a:r>
          </a:p>
        </p:txBody>
      </p:sp>
      <p:sp>
        <p:nvSpPr>
          <p:cNvPr name="TextBox 7" id="7"/>
          <p:cNvSpPr txBox="true"/>
          <p:nvPr/>
        </p:nvSpPr>
        <p:spPr>
          <a:xfrm rot="0">
            <a:off x="16860364" y="9109337"/>
            <a:ext cx="152400" cy="190500"/>
          </a:xfrm>
          <a:prstGeom prst="rect">
            <a:avLst/>
          </a:prstGeom>
        </p:spPr>
        <p:txBody>
          <a:bodyPr anchor="t" rtlCol="false" tIns="0" lIns="0" bIns="0" rIns="0" wrap="none">
            <a:spAutoFit/>
          </a:bodyPr>
          <a:lstStyle/>
          <a:p>
            <a:pPr algn="ctr">
              <a:lnSpc>
                <a:spcPts val="3359"/>
              </a:lnSpc>
              <a:spcBef>
                <a:spcPct val="0"/>
              </a:spcBef>
            </a:pPr>
            <a:r>
              <a:rPr lang="en-US" sz="2399">
                <a:solidFill>
                  <a:srgbClr val="F4F4F4"/>
                </a:solidFill>
                <a:latin typeface="Open Sans"/>
                <a:ea typeface="Open Sans"/>
                <a:cs typeface="Open Sans"/>
                <a:sym typeface="Open Sans"/>
              </a:rPr>
              <a:t>7</a:t>
            </a:r>
          </a:p>
        </p:txBody>
      </p:sp>
      <p:sp>
        <p:nvSpPr>
          <p:cNvPr name="Freeform 8" id="8"/>
          <p:cNvSpPr/>
          <p:nvPr/>
        </p:nvSpPr>
        <p:spPr>
          <a:xfrm flipH="false" flipV="false" rot="0">
            <a:off x="5406561" y="4604114"/>
            <a:ext cx="7288421" cy="4901463"/>
          </a:xfrm>
          <a:custGeom>
            <a:avLst/>
            <a:gdLst/>
            <a:ahLst/>
            <a:cxnLst/>
            <a:rect r="r" b="b" t="t" l="l"/>
            <a:pathLst>
              <a:path h="4901463" w="7288421">
                <a:moveTo>
                  <a:pt x="0" y="0"/>
                </a:moveTo>
                <a:lnTo>
                  <a:pt x="7288421" y="0"/>
                </a:lnTo>
                <a:lnTo>
                  <a:pt x="7288421" y="4901463"/>
                </a:lnTo>
                <a:lnTo>
                  <a:pt x="0" y="4901463"/>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sp>
        <p:nvSpPr>
          <p:cNvPr name="Freeform 5" id="5"/>
          <p:cNvSpPr/>
          <p:nvPr/>
        </p:nvSpPr>
        <p:spPr>
          <a:xfrm flipH="false" flipV="false" rot="0">
            <a:off x="9242140" y="2416070"/>
            <a:ext cx="7889679" cy="4901463"/>
          </a:xfrm>
          <a:custGeom>
            <a:avLst/>
            <a:gdLst/>
            <a:ahLst/>
            <a:cxnLst/>
            <a:rect r="r" b="b" t="t" l="l"/>
            <a:pathLst>
              <a:path h="4901463" w="7889679">
                <a:moveTo>
                  <a:pt x="0" y="0"/>
                </a:moveTo>
                <a:lnTo>
                  <a:pt x="7889680" y="0"/>
                </a:lnTo>
                <a:lnTo>
                  <a:pt x="7889680" y="4901463"/>
                </a:lnTo>
                <a:lnTo>
                  <a:pt x="0" y="4901463"/>
                </a:lnTo>
                <a:lnTo>
                  <a:pt x="0" y="0"/>
                </a:lnTo>
                <a:close/>
              </a:path>
            </a:pathLst>
          </a:custGeom>
          <a:blipFill>
            <a:blip r:embed="rId4"/>
            <a:stretch>
              <a:fillRect l="0" t="0" r="0" b="0"/>
            </a:stretch>
          </a:blipFill>
        </p:spPr>
      </p:sp>
      <p:sp>
        <p:nvSpPr>
          <p:cNvPr name="TextBox 6" id="6"/>
          <p:cNvSpPr txBox="true"/>
          <p:nvPr/>
        </p:nvSpPr>
        <p:spPr>
          <a:xfrm rot="0">
            <a:off x="3277550" y="1026224"/>
            <a:ext cx="11546443" cy="798542"/>
          </a:xfrm>
          <a:prstGeom prst="rect">
            <a:avLst/>
          </a:prstGeom>
        </p:spPr>
        <p:txBody>
          <a:bodyPr anchor="t" rtlCol="false" tIns="0" lIns="0" bIns="0" rIns="0">
            <a:spAutoFit/>
          </a:bodyPr>
          <a:lstStyle/>
          <a:p>
            <a:pPr algn="l">
              <a:lnSpc>
                <a:spcPts val="5958"/>
              </a:lnSpc>
            </a:pPr>
            <a:r>
              <a:rPr lang="en-US" b="true" sz="6080" i="true" spc="-358">
                <a:solidFill>
                  <a:srgbClr val="FFFFFF"/>
                </a:solidFill>
                <a:latin typeface="Montserrat Ultra-Bold Italics"/>
                <a:ea typeface="Montserrat Ultra-Bold Italics"/>
                <a:cs typeface="Montserrat Ultra-Bold Italics"/>
                <a:sym typeface="Montserrat Ultra-Bold Italics"/>
              </a:rPr>
              <a:t>RESULTATS &amp; EVALUATIONS</a:t>
            </a:r>
          </a:p>
        </p:txBody>
      </p:sp>
      <p:sp>
        <p:nvSpPr>
          <p:cNvPr name="TextBox 7" id="7"/>
          <p:cNvSpPr txBox="true"/>
          <p:nvPr/>
        </p:nvSpPr>
        <p:spPr>
          <a:xfrm rot="0">
            <a:off x="16860364" y="9109337"/>
            <a:ext cx="152400" cy="190500"/>
          </a:xfrm>
          <a:prstGeom prst="rect">
            <a:avLst/>
          </a:prstGeom>
        </p:spPr>
        <p:txBody>
          <a:bodyPr anchor="t" rtlCol="false" tIns="0" lIns="0" bIns="0" rIns="0" wrap="none">
            <a:spAutoFit/>
          </a:bodyPr>
          <a:lstStyle/>
          <a:p>
            <a:pPr algn="ctr">
              <a:lnSpc>
                <a:spcPts val="3359"/>
              </a:lnSpc>
              <a:spcBef>
                <a:spcPct val="0"/>
              </a:spcBef>
            </a:pPr>
            <a:r>
              <a:rPr lang="en-US" sz="2399">
                <a:solidFill>
                  <a:srgbClr val="F4F4F4"/>
                </a:solidFill>
                <a:latin typeface="Open Sans"/>
                <a:ea typeface="Open Sans"/>
                <a:cs typeface="Open Sans"/>
                <a:sym typeface="Open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297214" y="615601"/>
            <a:ext cx="16230600" cy="9055797"/>
          </a:xfrm>
          <a:prstGeom prst="rect">
            <a:avLst/>
          </a:prstGeom>
          <a:solidFill>
            <a:srgbClr val="213559"/>
          </a:solidFill>
        </p:spPr>
      </p:sp>
      <p:sp>
        <p:nvSpPr>
          <p:cNvPr name="Freeform 5" id="5"/>
          <p:cNvSpPr/>
          <p:nvPr/>
        </p:nvSpPr>
        <p:spPr>
          <a:xfrm flipH="false" flipV="false" rot="0">
            <a:off x="1413292" y="2562105"/>
            <a:ext cx="5087775" cy="4090437"/>
          </a:xfrm>
          <a:custGeom>
            <a:avLst/>
            <a:gdLst/>
            <a:ahLst/>
            <a:cxnLst/>
            <a:rect r="r" b="b" t="t" l="l"/>
            <a:pathLst>
              <a:path h="4090437" w="5087775">
                <a:moveTo>
                  <a:pt x="0" y="0"/>
                </a:moveTo>
                <a:lnTo>
                  <a:pt x="5087775" y="0"/>
                </a:lnTo>
                <a:lnTo>
                  <a:pt x="5087775" y="4090436"/>
                </a:lnTo>
                <a:lnTo>
                  <a:pt x="0" y="4090436"/>
                </a:lnTo>
                <a:lnTo>
                  <a:pt x="0" y="0"/>
                </a:lnTo>
                <a:close/>
              </a:path>
            </a:pathLst>
          </a:custGeom>
          <a:blipFill>
            <a:blip r:embed="rId4"/>
            <a:stretch>
              <a:fillRect l="0" t="0" r="0" b="0"/>
            </a:stretch>
          </a:blipFill>
        </p:spPr>
      </p:sp>
      <p:sp>
        <p:nvSpPr>
          <p:cNvPr name="Freeform 6" id="6"/>
          <p:cNvSpPr/>
          <p:nvPr/>
        </p:nvSpPr>
        <p:spPr>
          <a:xfrm flipH="false" flipV="false" rot="0">
            <a:off x="12149272" y="2562105"/>
            <a:ext cx="5059647" cy="4021088"/>
          </a:xfrm>
          <a:custGeom>
            <a:avLst/>
            <a:gdLst/>
            <a:ahLst/>
            <a:cxnLst/>
            <a:rect r="r" b="b" t="t" l="l"/>
            <a:pathLst>
              <a:path h="4021088" w="5059647">
                <a:moveTo>
                  <a:pt x="0" y="0"/>
                </a:moveTo>
                <a:lnTo>
                  <a:pt x="5059647" y="0"/>
                </a:lnTo>
                <a:lnTo>
                  <a:pt x="5059647" y="4021088"/>
                </a:lnTo>
                <a:lnTo>
                  <a:pt x="0" y="4021088"/>
                </a:lnTo>
                <a:lnTo>
                  <a:pt x="0" y="0"/>
                </a:lnTo>
                <a:close/>
              </a:path>
            </a:pathLst>
          </a:custGeom>
          <a:blipFill>
            <a:blip r:embed="rId5"/>
            <a:stretch>
              <a:fillRect l="0" t="0" r="0" b="0"/>
            </a:stretch>
          </a:blipFill>
        </p:spPr>
      </p:sp>
      <p:sp>
        <p:nvSpPr>
          <p:cNvPr name="Freeform 7" id="7"/>
          <p:cNvSpPr/>
          <p:nvPr/>
        </p:nvSpPr>
        <p:spPr>
          <a:xfrm flipH="false" flipV="false" rot="0">
            <a:off x="6756690" y="5281919"/>
            <a:ext cx="5021752" cy="3976381"/>
          </a:xfrm>
          <a:custGeom>
            <a:avLst/>
            <a:gdLst/>
            <a:ahLst/>
            <a:cxnLst/>
            <a:rect r="r" b="b" t="t" l="l"/>
            <a:pathLst>
              <a:path h="3976381" w="5021752">
                <a:moveTo>
                  <a:pt x="0" y="0"/>
                </a:moveTo>
                <a:lnTo>
                  <a:pt x="5021752" y="0"/>
                </a:lnTo>
                <a:lnTo>
                  <a:pt x="5021752" y="3976381"/>
                </a:lnTo>
                <a:lnTo>
                  <a:pt x="0" y="3976381"/>
                </a:lnTo>
                <a:lnTo>
                  <a:pt x="0" y="0"/>
                </a:lnTo>
                <a:close/>
              </a:path>
            </a:pathLst>
          </a:custGeom>
          <a:blipFill>
            <a:blip r:embed="rId6"/>
            <a:stretch>
              <a:fillRect l="0" t="0" r="0" b="0"/>
            </a:stretch>
          </a:blipFill>
        </p:spPr>
      </p:sp>
      <p:sp>
        <p:nvSpPr>
          <p:cNvPr name="TextBox 8" id="8"/>
          <p:cNvSpPr txBox="true"/>
          <p:nvPr/>
        </p:nvSpPr>
        <p:spPr>
          <a:xfrm rot="0">
            <a:off x="3277550" y="1026224"/>
            <a:ext cx="11546443" cy="798542"/>
          </a:xfrm>
          <a:prstGeom prst="rect">
            <a:avLst/>
          </a:prstGeom>
        </p:spPr>
        <p:txBody>
          <a:bodyPr anchor="t" rtlCol="false" tIns="0" lIns="0" bIns="0" rIns="0">
            <a:spAutoFit/>
          </a:bodyPr>
          <a:lstStyle/>
          <a:p>
            <a:pPr algn="l">
              <a:lnSpc>
                <a:spcPts val="5958"/>
              </a:lnSpc>
            </a:pPr>
            <a:r>
              <a:rPr lang="en-US" b="true" sz="6080" i="true" spc="-358">
                <a:solidFill>
                  <a:srgbClr val="FFFFFF"/>
                </a:solidFill>
                <a:latin typeface="Montserrat Ultra-Bold Italics"/>
                <a:ea typeface="Montserrat Ultra-Bold Italics"/>
                <a:cs typeface="Montserrat Ultra-Bold Italics"/>
                <a:sym typeface="Montserrat Ultra-Bold Italics"/>
              </a:rPr>
              <a:t>RESULTATS &amp; EVALUATIONS</a:t>
            </a:r>
          </a:p>
        </p:txBody>
      </p:sp>
      <p:sp>
        <p:nvSpPr>
          <p:cNvPr name="TextBox 9" id="9"/>
          <p:cNvSpPr txBox="true"/>
          <p:nvPr/>
        </p:nvSpPr>
        <p:spPr>
          <a:xfrm rot="0">
            <a:off x="16860364" y="9109337"/>
            <a:ext cx="152400" cy="190500"/>
          </a:xfrm>
          <a:prstGeom prst="rect">
            <a:avLst/>
          </a:prstGeom>
        </p:spPr>
        <p:txBody>
          <a:bodyPr anchor="t" rtlCol="false" tIns="0" lIns="0" bIns="0" rIns="0" wrap="none">
            <a:spAutoFit/>
          </a:bodyPr>
          <a:lstStyle/>
          <a:p>
            <a:pPr algn="ctr">
              <a:lnSpc>
                <a:spcPts val="3359"/>
              </a:lnSpc>
              <a:spcBef>
                <a:spcPct val="0"/>
              </a:spcBef>
            </a:pPr>
            <a:r>
              <a:rPr lang="en-US" sz="2399">
                <a:solidFill>
                  <a:srgbClr val="F4F4F4"/>
                </a:solidFill>
                <a:latin typeface="Open Sans"/>
                <a:ea typeface="Open Sans"/>
                <a:cs typeface="Open Sans"/>
                <a:sym typeface="Open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DAGkOmehHQo</dc:identifier>
  <dcterms:modified xsi:type="dcterms:W3CDTF">2011-08-01T06:04:30Z</dcterms:modified>
  <cp:revision>1</cp:revision>
  <dc:title>Détection et Reconnaissance d’Objets avec SIFT</dc:title>
</cp:coreProperties>
</file>